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libri" panose="020F0502020204030204" pitchFamily="34" charset="0"/>
      <p:regular r:id="rId9"/>
      <p:bold r:id="rId10"/>
      <p:italic r:id="rId11"/>
      <p:boldItalic r:id="rId12"/>
    </p:embeddedFont>
    <p:embeddedFont>
      <p:font typeface="IBM Plex Sans" panose="020B0503050203000203" pitchFamily="34" charset="0"/>
      <p:regular r:id="rId13"/>
    </p:embeddedFont>
    <p:embeddedFont>
      <p:font typeface="IBM Plex Sans Bold" panose="020B0803050203000203" charset="0"/>
      <p:regular r:id="rId14"/>
    </p:embeddedFont>
    <p:embeddedFont>
      <p:font typeface="Telegraf Medium"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126" y="1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4.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9.svg"/><Relationship Id="rId7" Type="http://schemas.openxmlformats.org/officeDocument/2006/relationships/image" Target="../media/image30.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a:off x="5849723" y="2675972"/>
            <a:ext cx="6588554" cy="4935056"/>
          </a:xfrm>
          <a:custGeom>
            <a:avLst/>
            <a:gdLst/>
            <a:ahLst/>
            <a:cxnLst/>
            <a:rect l="l" t="t" r="r" b="b"/>
            <a:pathLst>
              <a:path w="6588554" h="4935056">
                <a:moveTo>
                  <a:pt x="0" y="0"/>
                </a:moveTo>
                <a:lnTo>
                  <a:pt x="6588554" y="0"/>
                </a:lnTo>
                <a:lnTo>
                  <a:pt x="6588554" y="4935056"/>
                </a:lnTo>
                <a:lnTo>
                  <a:pt x="0" y="4935056"/>
                </a:lnTo>
                <a:lnTo>
                  <a:pt x="0" y="0"/>
                </a:lnTo>
                <a:close/>
              </a:path>
            </a:pathLst>
          </a:custGeom>
          <a:blipFill>
            <a:blip r:embed="rId2"/>
            <a:stretch>
              <a:fillRect/>
            </a:stretch>
          </a:blipFill>
        </p:spPr>
      </p:sp>
      <p:grpSp>
        <p:nvGrpSpPr>
          <p:cNvPr id="3" name="Group 3"/>
          <p:cNvGrpSpPr/>
          <p:nvPr/>
        </p:nvGrpSpPr>
        <p:grpSpPr>
          <a:xfrm>
            <a:off x="5849723" y="-133683"/>
            <a:ext cx="12532653" cy="10287000"/>
            <a:chOff x="0" y="0"/>
            <a:chExt cx="16710205" cy="13716000"/>
          </a:xfrm>
        </p:grpSpPr>
        <p:pic>
          <p:nvPicPr>
            <p:cNvPr id="4" name="Picture 4"/>
            <p:cNvPicPr>
              <a:picLocks noChangeAspect="1"/>
            </p:cNvPicPr>
            <p:nvPr/>
          </p:nvPicPr>
          <p:blipFill>
            <a:blip r:embed="rId2"/>
            <a:srcRect l="4372" r="4372"/>
            <a:stretch>
              <a:fillRect/>
            </a:stretch>
          </p:blipFill>
          <p:spPr>
            <a:xfrm>
              <a:off x="0" y="0"/>
              <a:ext cx="16710205" cy="13716000"/>
            </a:xfrm>
            <a:prstGeom prst="rect">
              <a:avLst/>
            </a:prstGeom>
          </p:spPr>
        </p:pic>
      </p:grpSp>
      <p:sp>
        <p:nvSpPr>
          <p:cNvPr id="5" name="Freeform 5"/>
          <p:cNvSpPr/>
          <p:nvPr/>
        </p:nvSpPr>
        <p:spPr>
          <a:xfrm>
            <a:off x="5079378"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2824864">
            <a:off x="-4867960" y="5551876"/>
            <a:ext cx="10853228" cy="8761515"/>
          </a:xfrm>
          <a:custGeom>
            <a:avLst/>
            <a:gdLst/>
            <a:ahLst/>
            <a:cxnLst/>
            <a:rect l="l" t="t" r="r" b="b"/>
            <a:pathLst>
              <a:path w="10853228" h="8761515">
                <a:moveTo>
                  <a:pt x="0" y="0"/>
                </a:moveTo>
                <a:lnTo>
                  <a:pt x="10853228" y="0"/>
                </a:lnTo>
                <a:lnTo>
                  <a:pt x="10853228" y="8761515"/>
                </a:lnTo>
                <a:lnTo>
                  <a:pt x="0" y="87615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720112">
            <a:off x="10221175" y="-6470150"/>
            <a:ext cx="10853228" cy="8761515"/>
          </a:xfrm>
          <a:custGeom>
            <a:avLst/>
            <a:gdLst/>
            <a:ahLst/>
            <a:cxnLst/>
            <a:rect l="l" t="t" r="r" b="b"/>
            <a:pathLst>
              <a:path w="10853228" h="8761515">
                <a:moveTo>
                  <a:pt x="0" y="0"/>
                </a:moveTo>
                <a:lnTo>
                  <a:pt x="10853227" y="0"/>
                </a:lnTo>
                <a:lnTo>
                  <a:pt x="10853227" y="8761515"/>
                </a:lnTo>
                <a:lnTo>
                  <a:pt x="0" y="87615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2907377" y="1816606"/>
            <a:ext cx="14136755" cy="5761551"/>
            <a:chOff x="0" y="0"/>
            <a:chExt cx="18849007" cy="7682068"/>
          </a:xfrm>
        </p:grpSpPr>
        <p:sp>
          <p:nvSpPr>
            <p:cNvPr id="9" name="TextBox 9"/>
            <p:cNvSpPr txBox="1"/>
            <p:nvPr/>
          </p:nvSpPr>
          <p:spPr>
            <a:xfrm>
              <a:off x="0" y="-57051"/>
              <a:ext cx="18849007" cy="622724"/>
            </a:xfrm>
            <a:prstGeom prst="rect">
              <a:avLst/>
            </a:prstGeom>
          </p:spPr>
          <p:txBody>
            <a:bodyPr lIns="0" tIns="0" rIns="0" bIns="0" rtlCol="0" anchor="t">
              <a:spAutoFit/>
            </a:bodyPr>
            <a:lstStyle/>
            <a:p>
              <a:pPr algn="just">
                <a:lnSpc>
                  <a:spcPts val="3919"/>
                </a:lnSpc>
              </a:pPr>
              <a:r>
                <a:rPr lang="en-US" sz="2799">
                  <a:solidFill>
                    <a:srgbClr val="FFFFFF"/>
                  </a:solidFill>
                  <a:latin typeface="IBM Plex Sans"/>
                  <a:ea typeface="IBM Plex Sans"/>
                  <a:cs typeface="IBM Plex Sans"/>
                  <a:sym typeface="IBM Plex Sans"/>
                </a:rPr>
                <a:t>05-08-2024</a:t>
              </a:r>
            </a:p>
          </p:txBody>
        </p:sp>
        <p:sp>
          <p:nvSpPr>
            <p:cNvPr id="10" name="TextBox 10"/>
            <p:cNvSpPr txBox="1"/>
            <p:nvPr/>
          </p:nvSpPr>
          <p:spPr>
            <a:xfrm>
              <a:off x="0" y="6025988"/>
              <a:ext cx="18849007" cy="1656080"/>
            </a:xfrm>
            <a:prstGeom prst="rect">
              <a:avLst/>
            </a:prstGeom>
          </p:spPr>
          <p:txBody>
            <a:bodyPr lIns="0" tIns="0" rIns="0" bIns="0" rtlCol="0" anchor="t">
              <a:spAutoFit/>
            </a:bodyPr>
            <a:lstStyle/>
            <a:p>
              <a:pPr algn="l">
                <a:lnSpc>
                  <a:spcPts val="5040"/>
                </a:lnSpc>
              </a:pPr>
              <a:r>
                <a:rPr lang="en-US" sz="3600">
                  <a:solidFill>
                    <a:srgbClr val="FFFFFF"/>
                  </a:solidFill>
                  <a:latin typeface="IBM Plex Sans"/>
                  <a:ea typeface="IBM Plex Sans"/>
                  <a:cs typeface="IBM Plex Sans"/>
                  <a:sym typeface="IBM Plex Sans"/>
                </a:rPr>
                <a:t>ALYA IFFAH MUADZAH</a:t>
              </a:r>
            </a:p>
            <a:p>
              <a:pPr algn="l">
                <a:lnSpc>
                  <a:spcPts val="5040"/>
                </a:lnSpc>
              </a:pPr>
              <a:r>
                <a:rPr lang="en-US" sz="3600">
                  <a:solidFill>
                    <a:srgbClr val="FFFFFF"/>
                  </a:solidFill>
                  <a:latin typeface="IBM Plex Sans"/>
                  <a:ea typeface="IBM Plex Sans"/>
                  <a:cs typeface="IBM Plex Sans"/>
                  <a:sym typeface="IBM Plex Sans"/>
                </a:rPr>
                <a:t>X RPL INDUSTRI</a:t>
              </a:r>
            </a:p>
          </p:txBody>
        </p:sp>
        <p:sp>
          <p:nvSpPr>
            <p:cNvPr id="11" name="TextBox 11"/>
            <p:cNvSpPr txBox="1"/>
            <p:nvPr/>
          </p:nvSpPr>
          <p:spPr>
            <a:xfrm>
              <a:off x="0" y="778102"/>
              <a:ext cx="18849007" cy="4980782"/>
            </a:xfrm>
            <a:prstGeom prst="rect">
              <a:avLst/>
            </a:prstGeom>
          </p:spPr>
          <p:txBody>
            <a:bodyPr lIns="0" tIns="0" rIns="0" bIns="0" rtlCol="0" anchor="t">
              <a:spAutoFit/>
            </a:bodyPr>
            <a:lstStyle/>
            <a:p>
              <a:pPr algn="l">
                <a:lnSpc>
                  <a:spcPts val="14431"/>
                </a:lnSpc>
              </a:pPr>
              <a:r>
                <a:rPr lang="en-US" sz="12026" dirty="0">
                  <a:solidFill>
                    <a:srgbClr val="FFFFFF"/>
                  </a:solidFill>
                  <a:latin typeface="Telegraf Medium"/>
                  <a:ea typeface="Telegraf Medium"/>
                  <a:cs typeface="Telegraf Medium"/>
                  <a:sym typeface="Telegraf Medium"/>
                </a:rPr>
                <a:t>ALGORITMA</a:t>
              </a:r>
            </a:p>
            <a:p>
              <a:pPr algn="l">
                <a:lnSpc>
                  <a:spcPts val="14431"/>
                </a:lnSpc>
              </a:pPr>
              <a:r>
                <a:rPr lang="en-US" sz="12026" dirty="0">
                  <a:solidFill>
                    <a:srgbClr val="FFFFFF"/>
                  </a:solidFill>
                  <a:latin typeface="Telegraf Medium"/>
                  <a:ea typeface="Telegraf Medium"/>
                  <a:cs typeface="Telegraf Medium"/>
                  <a:sym typeface="Telegraf Medium"/>
                </a:rPr>
                <a:t>DAN FLOWCHART</a:t>
              </a:r>
            </a:p>
          </p:txBody>
        </p:sp>
      </p:grpSp>
      <p:grpSp>
        <p:nvGrpSpPr>
          <p:cNvPr id="12" name="Group 12"/>
          <p:cNvGrpSpPr/>
          <p:nvPr/>
        </p:nvGrpSpPr>
        <p:grpSpPr>
          <a:xfrm>
            <a:off x="2907377" y="1028700"/>
            <a:ext cx="4092309" cy="583139"/>
            <a:chOff x="0" y="0"/>
            <a:chExt cx="5456413" cy="777519"/>
          </a:xfrm>
        </p:grpSpPr>
        <p:sp>
          <p:nvSpPr>
            <p:cNvPr id="13" name="Freeform 13"/>
            <p:cNvSpPr/>
            <p:nvPr/>
          </p:nvSpPr>
          <p:spPr>
            <a:xfrm>
              <a:off x="0" y="0"/>
              <a:ext cx="900285" cy="777519"/>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130017" y="127632"/>
              <a:ext cx="4326396" cy="385193"/>
            </a:xfrm>
            <a:prstGeom prst="rect">
              <a:avLst/>
            </a:prstGeom>
          </p:spPr>
          <p:txBody>
            <a:bodyPr lIns="0" tIns="0" rIns="0" bIns="0" rtlCol="0" anchor="t">
              <a:spAutoFit/>
            </a:bodyPr>
            <a:lstStyle/>
            <a:p>
              <a:pPr algn="l">
                <a:lnSpc>
                  <a:spcPts val="2451"/>
                </a:lnSpc>
                <a:spcBef>
                  <a:spcPct val="0"/>
                </a:spcBef>
              </a:pPr>
              <a:r>
                <a:rPr lang="en-US" sz="1751" dirty="0">
                  <a:solidFill>
                    <a:srgbClr val="FFFFFF"/>
                  </a:solidFill>
                  <a:latin typeface="IBM Plex Sans Bold"/>
                  <a:ea typeface="IBM Plex Sans Bold"/>
                  <a:cs typeface="IBM Plex Sans Bold"/>
                  <a:sym typeface="IBM Plex Sans Bold"/>
                </a:rPr>
                <a:t>SMKN 2 KOTA BEKASI</a:t>
              </a: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081"/>
        </a:solidFill>
        <a:effectLst/>
      </p:bgPr>
    </p:bg>
    <p:spTree>
      <p:nvGrpSpPr>
        <p:cNvPr id="1" name=""/>
        <p:cNvGrpSpPr/>
        <p:nvPr/>
      </p:nvGrpSpPr>
      <p:grpSpPr>
        <a:xfrm>
          <a:off x="0" y="0"/>
          <a:ext cx="0" cy="0"/>
          <a:chOff x="0" y="0"/>
          <a:chExt cx="0" cy="0"/>
        </a:xfrm>
      </p:grpSpPr>
      <p:sp>
        <p:nvSpPr>
          <p:cNvPr id="2" name="Freeform 2"/>
          <p:cNvSpPr/>
          <p:nvPr/>
        </p:nvSpPr>
        <p:spPr>
          <a:xfrm>
            <a:off x="28575" y="6235"/>
            <a:ext cx="18288000" cy="10274531"/>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034245">
            <a:off x="11216056" y="6772510"/>
            <a:ext cx="11624649" cy="4206009"/>
          </a:xfrm>
          <a:custGeom>
            <a:avLst/>
            <a:gdLst/>
            <a:ahLst/>
            <a:cxnLst/>
            <a:rect l="l" t="t" r="r" b="b"/>
            <a:pathLst>
              <a:path w="11624649" h="4206009">
                <a:moveTo>
                  <a:pt x="0" y="0"/>
                </a:moveTo>
                <a:lnTo>
                  <a:pt x="11624648" y="0"/>
                </a:lnTo>
                <a:lnTo>
                  <a:pt x="11624648" y="4206009"/>
                </a:lnTo>
                <a:lnTo>
                  <a:pt x="0" y="42060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819535" y="2904768"/>
            <a:ext cx="11833761" cy="6353532"/>
            <a:chOff x="0" y="0"/>
            <a:chExt cx="3116711" cy="1673358"/>
          </a:xfrm>
        </p:grpSpPr>
        <p:sp>
          <p:nvSpPr>
            <p:cNvPr id="5" name="Freeform 5"/>
            <p:cNvSpPr/>
            <p:nvPr/>
          </p:nvSpPr>
          <p:spPr>
            <a:xfrm>
              <a:off x="0" y="0"/>
              <a:ext cx="3116711" cy="1673358"/>
            </a:xfrm>
            <a:custGeom>
              <a:avLst/>
              <a:gdLst/>
              <a:ahLst/>
              <a:cxnLst/>
              <a:rect l="l" t="t" r="r" b="b"/>
              <a:pathLst>
                <a:path w="3116711" h="1673358">
                  <a:moveTo>
                    <a:pt x="33365" y="0"/>
                  </a:moveTo>
                  <a:lnTo>
                    <a:pt x="3083345" y="0"/>
                  </a:lnTo>
                  <a:cubicBezTo>
                    <a:pt x="3092194" y="0"/>
                    <a:pt x="3100681" y="3515"/>
                    <a:pt x="3106938" y="9772"/>
                  </a:cubicBezTo>
                  <a:cubicBezTo>
                    <a:pt x="3113195" y="16030"/>
                    <a:pt x="3116711" y="24516"/>
                    <a:pt x="3116711" y="33365"/>
                  </a:cubicBezTo>
                  <a:lnTo>
                    <a:pt x="3116711" y="1639993"/>
                  </a:lnTo>
                  <a:cubicBezTo>
                    <a:pt x="3116711" y="1648842"/>
                    <a:pt x="3113195" y="1657328"/>
                    <a:pt x="3106938" y="1663586"/>
                  </a:cubicBezTo>
                  <a:cubicBezTo>
                    <a:pt x="3100681" y="1669843"/>
                    <a:pt x="3092194" y="1673358"/>
                    <a:pt x="3083345" y="1673358"/>
                  </a:cubicBezTo>
                  <a:lnTo>
                    <a:pt x="33365" y="1673358"/>
                  </a:lnTo>
                  <a:cubicBezTo>
                    <a:pt x="14938" y="1673358"/>
                    <a:pt x="0" y="1658420"/>
                    <a:pt x="0" y="1639993"/>
                  </a:cubicBezTo>
                  <a:lnTo>
                    <a:pt x="0" y="33365"/>
                  </a:lnTo>
                  <a:cubicBezTo>
                    <a:pt x="0" y="24516"/>
                    <a:pt x="3515" y="16030"/>
                    <a:pt x="9772" y="9772"/>
                  </a:cubicBezTo>
                  <a:cubicBezTo>
                    <a:pt x="16030" y="3515"/>
                    <a:pt x="24516" y="0"/>
                    <a:pt x="33365" y="0"/>
                  </a:cubicBezTo>
                  <a:close/>
                </a:path>
              </a:pathLst>
            </a:custGeom>
            <a:solidFill>
              <a:srgbClr val="73C7DD">
                <a:alpha val="14902"/>
              </a:srgbClr>
            </a:solidFill>
          </p:spPr>
        </p:sp>
        <p:sp>
          <p:nvSpPr>
            <p:cNvPr id="6" name="TextBox 6"/>
            <p:cNvSpPr txBox="1"/>
            <p:nvPr/>
          </p:nvSpPr>
          <p:spPr>
            <a:xfrm>
              <a:off x="0" y="-47625"/>
              <a:ext cx="3116711" cy="1720983"/>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rot="9034245">
            <a:off x="-3708360" y="-1356324"/>
            <a:ext cx="11624649" cy="4206009"/>
          </a:xfrm>
          <a:custGeom>
            <a:avLst/>
            <a:gdLst/>
            <a:ahLst/>
            <a:cxnLst/>
            <a:rect l="l" t="t" r="r" b="b"/>
            <a:pathLst>
              <a:path w="11624649" h="4206009">
                <a:moveTo>
                  <a:pt x="0" y="0"/>
                </a:moveTo>
                <a:lnTo>
                  <a:pt x="11624648" y="0"/>
                </a:lnTo>
                <a:lnTo>
                  <a:pt x="11624648" y="4206009"/>
                </a:lnTo>
                <a:lnTo>
                  <a:pt x="0" y="4206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5281121" y="232731"/>
            <a:ext cx="6910589" cy="1962150"/>
          </a:xfrm>
          <a:prstGeom prst="rect">
            <a:avLst/>
          </a:prstGeom>
        </p:spPr>
        <p:txBody>
          <a:bodyPr lIns="0" tIns="0" rIns="0" bIns="0" rtlCol="0" anchor="t">
            <a:spAutoFit/>
          </a:bodyPr>
          <a:lstStyle/>
          <a:p>
            <a:pPr algn="ctr">
              <a:lnSpc>
                <a:spcPts val="7680"/>
              </a:lnSpc>
            </a:pPr>
            <a:r>
              <a:rPr lang="en-US" sz="6400" dirty="0">
                <a:solidFill>
                  <a:srgbClr val="FFFFFF"/>
                </a:solidFill>
                <a:latin typeface="Telegraf Medium"/>
                <a:ea typeface="Telegraf Medium"/>
                <a:cs typeface="Telegraf Medium"/>
                <a:sym typeface="Telegraf Medium"/>
              </a:rPr>
              <a:t>ALGORITMA</a:t>
            </a:r>
          </a:p>
          <a:p>
            <a:pPr algn="ctr">
              <a:lnSpc>
                <a:spcPts val="7200"/>
              </a:lnSpc>
            </a:pPr>
            <a:r>
              <a:rPr lang="en-US" sz="6000" dirty="0">
                <a:solidFill>
                  <a:srgbClr val="FFFFFF"/>
                </a:solidFill>
                <a:latin typeface="Telegraf Medium"/>
                <a:ea typeface="Telegraf Medium"/>
                <a:cs typeface="Telegraf Medium"/>
                <a:sym typeface="Telegraf Medium"/>
              </a:rPr>
              <a:t>DAN FLOWCHART</a:t>
            </a:r>
          </a:p>
        </p:txBody>
      </p:sp>
      <p:sp>
        <p:nvSpPr>
          <p:cNvPr id="9" name="TextBox 9"/>
          <p:cNvSpPr txBox="1"/>
          <p:nvPr/>
        </p:nvSpPr>
        <p:spPr>
          <a:xfrm>
            <a:off x="2819535" y="2847618"/>
            <a:ext cx="3833264" cy="770417"/>
          </a:xfrm>
          <a:prstGeom prst="rect">
            <a:avLst/>
          </a:prstGeom>
        </p:spPr>
        <p:txBody>
          <a:bodyPr lIns="0" tIns="0" rIns="0" bIns="0" rtlCol="0" anchor="t">
            <a:spAutoFit/>
          </a:bodyPr>
          <a:lstStyle/>
          <a:p>
            <a:pPr algn="ctr">
              <a:lnSpc>
                <a:spcPts val="5657"/>
              </a:lnSpc>
            </a:pPr>
            <a:r>
              <a:rPr lang="en-US" sz="4714">
                <a:solidFill>
                  <a:srgbClr val="FFFFFF"/>
                </a:solidFill>
                <a:latin typeface="Telegraf Medium"/>
                <a:ea typeface="Telegraf Medium"/>
                <a:cs typeface="Telegraf Medium"/>
                <a:sym typeface="Telegraf Medium"/>
              </a:rPr>
              <a:t>ALGORITMA</a:t>
            </a:r>
          </a:p>
        </p:txBody>
      </p:sp>
      <p:sp>
        <p:nvSpPr>
          <p:cNvPr id="10" name="TextBox 10"/>
          <p:cNvSpPr txBox="1"/>
          <p:nvPr/>
        </p:nvSpPr>
        <p:spPr>
          <a:xfrm>
            <a:off x="5281121" y="3551361"/>
            <a:ext cx="6349080" cy="5212081"/>
          </a:xfrm>
          <a:prstGeom prst="rect">
            <a:avLst/>
          </a:prstGeom>
        </p:spPr>
        <p:txBody>
          <a:bodyPr lIns="0" tIns="0" rIns="0" bIns="0" rtlCol="0" anchor="t">
            <a:spAutoFit/>
          </a:bodyPr>
          <a:lstStyle/>
          <a:p>
            <a:pPr marL="0" lvl="0" indent="0" algn="ctr">
              <a:lnSpc>
                <a:spcPts val="4619"/>
              </a:lnSpc>
              <a:spcBef>
                <a:spcPct val="0"/>
              </a:spcBef>
            </a:pPr>
            <a:r>
              <a:rPr lang="en-US" sz="3299" dirty="0" err="1">
                <a:solidFill>
                  <a:srgbClr val="FFFFFF"/>
                </a:solidFill>
                <a:latin typeface="IBM Plex Sans"/>
                <a:ea typeface="IBM Plex Sans"/>
                <a:cs typeface="IBM Plex Sans"/>
                <a:sym typeface="IBM Plex Sans"/>
              </a:rPr>
              <a:t>Algoritma</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memiliki</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perana</a:t>
            </a:r>
            <a:r>
              <a:rPr lang="en-US" sz="3299" dirty="0">
                <a:solidFill>
                  <a:srgbClr val="FFFFFF"/>
                </a:solidFill>
                <a:latin typeface="IBM Plex Sans"/>
                <a:ea typeface="IBM Plex Sans"/>
                <a:cs typeface="IBM Plex Sans"/>
                <a:sym typeface="IBM Plex Sans"/>
              </a:rPr>
              <a:t> yang sangat </a:t>
            </a:r>
            <a:r>
              <a:rPr lang="en-US" sz="3299" dirty="0" err="1">
                <a:solidFill>
                  <a:srgbClr val="FFFFFF"/>
                </a:solidFill>
                <a:latin typeface="IBM Plex Sans"/>
                <a:ea typeface="IBM Plex Sans"/>
                <a:cs typeface="IBM Plex Sans"/>
                <a:sym typeface="IBM Plex Sans"/>
              </a:rPr>
              <a:t>penting</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dalam</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sebuah</a:t>
            </a:r>
            <a:r>
              <a:rPr lang="en-US" sz="3299" dirty="0">
                <a:solidFill>
                  <a:srgbClr val="FFFFFF"/>
                </a:solidFill>
                <a:latin typeface="IBM Plex Sans"/>
                <a:ea typeface="IBM Plex Sans"/>
                <a:cs typeface="IBM Plex Sans"/>
                <a:sym typeface="IBM Plex Sans"/>
              </a:rPr>
              <a:t> program , </a:t>
            </a:r>
            <a:r>
              <a:rPr lang="en-US" sz="3299" dirty="0" err="1">
                <a:solidFill>
                  <a:srgbClr val="FFFFFF"/>
                </a:solidFill>
                <a:latin typeface="IBM Plex Sans"/>
                <a:ea typeface="IBM Plex Sans"/>
                <a:cs typeface="IBM Plex Sans"/>
                <a:sym typeface="IBM Plex Sans"/>
              </a:rPr>
              <a:t>algoritma</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sendiri</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dapat</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dikatakan</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urutan</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langkah</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langkah</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logis</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Sedangkan</a:t>
            </a:r>
            <a:r>
              <a:rPr lang="en-US" sz="3299" dirty="0">
                <a:solidFill>
                  <a:srgbClr val="FFFFFF"/>
                </a:solidFill>
                <a:latin typeface="IBM Plex Sans"/>
                <a:ea typeface="IBM Plex Sans"/>
                <a:cs typeface="IBM Plex Sans"/>
                <a:sym typeface="IBM Plex Sans"/>
              </a:rPr>
              <a:t> program </a:t>
            </a:r>
            <a:r>
              <a:rPr lang="en-US" sz="3299" dirty="0" err="1">
                <a:solidFill>
                  <a:srgbClr val="FFFFFF"/>
                </a:solidFill>
                <a:latin typeface="IBM Plex Sans"/>
                <a:ea typeface="IBM Plex Sans"/>
                <a:cs typeface="IBM Plex Sans"/>
                <a:sym typeface="IBM Plex Sans"/>
              </a:rPr>
              <a:t>adalah</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kumpulan</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pernyataan</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komputer</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sedangkan</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metode</a:t>
            </a:r>
            <a:r>
              <a:rPr lang="en-US" sz="3299" dirty="0">
                <a:solidFill>
                  <a:srgbClr val="FFFFFF"/>
                </a:solidFill>
                <a:latin typeface="IBM Plex Sans"/>
                <a:ea typeface="IBM Plex Sans"/>
                <a:cs typeface="IBM Plex Sans"/>
                <a:sym typeface="IBM Plex Sans"/>
              </a:rPr>
              <a:t> dan </a:t>
            </a:r>
            <a:r>
              <a:rPr lang="en-US" sz="3299" dirty="0" err="1">
                <a:solidFill>
                  <a:srgbClr val="FFFFFF"/>
                </a:solidFill>
                <a:latin typeface="IBM Plex Sans"/>
                <a:ea typeface="IBM Plex Sans"/>
                <a:cs typeface="IBM Plex Sans"/>
                <a:sym typeface="IBM Plex Sans"/>
              </a:rPr>
              <a:t>tahapan</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sistematis</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dalam</a:t>
            </a:r>
            <a:r>
              <a:rPr lang="en-US" sz="3299" dirty="0">
                <a:solidFill>
                  <a:srgbClr val="FFFFFF"/>
                </a:solidFill>
                <a:latin typeface="IBM Plex Sans"/>
                <a:ea typeface="IBM Plex Sans"/>
                <a:cs typeface="IBM Plex Sans"/>
                <a:sym typeface="IBM Plex Sans"/>
              </a:rPr>
              <a:t> program </a:t>
            </a:r>
            <a:r>
              <a:rPr lang="en-US" sz="3299" dirty="0" err="1">
                <a:solidFill>
                  <a:srgbClr val="FFFFFF"/>
                </a:solidFill>
                <a:latin typeface="IBM Plex Sans"/>
                <a:ea typeface="IBM Plex Sans"/>
                <a:cs typeface="IBM Plex Sans"/>
                <a:sym typeface="IBM Plex Sans"/>
              </a:rPr>
              <a:t>adalah</a:t>
            </a:r>
            <a:r>
              <a:rPr lang="en-US" sz="3299" dirty="0">
                <a:solidFill>
                  <a:srgbClr val="FFFFFF"/>
                </a:solidFill>
                <a:latin typeface="IBM Plex Sans"/>
                <a:ea typeface="IBM Plex Sans"/>
                <a:cs typeface="IBM Plex Sans"/>
                <a:sym typeface="IBM Plex Sans"/>
              </a:rPr>
              <a:t> </a:t>
            </a:r>
            <a:r>
              <a:rPr lang="en-US" sz="3299" dirty="0" err="1">
                <a:solidFill>
                  <a:srgbClr val="FFFFFF"/>
                </a:solidFill>
                <a:latin typeface="IBM Plex Sans"/>
                <a:ea typeface="IBM Plex Sans"/>
                <a:cs typeface="IBM Plex Sans"/>
                <a:sym typeface="IBM Plex Sans"/>
              </a:rPr>
              <a:t>algoritma</a:t>
            </a:r>
            <a:endParaRPr lang="en-US" sz="3299" dirty="0">
              <a:solidFill>
                <a:srgbClr val="FFFFFF"/>
              </a:solidFill>
              <a:latin typeface="IBM Plex Sans"/>
              <a:ea typeface="IBM Plex Sans"/>
              <a:cs typeface="IBM Plex Sans"/>
              <a:sym typeface="IBM Plex Sans"/>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flipH="1">
            <a:off x="14251672" y="-373276"/>
            <a:ext cx="4147592" cy="4147592"/>
          </a:xfrm>
          <a:custGeom>
            <a:avLst/>
            <a:gdLst/>
            <a:ahLst/>
            <a:cxnLst/>
            <a:rect l="l" t="t" r="r" b="b"/>
            <a:pathLst>
              <a:path w="4147592" h="4147592">
                <a:moveTo>
                  <a:pt x="4147592" y="0"/>
                </a:moveTo>
                <a:lnTo>
                  <a:pt x="0" y="0"/>
                </a:lnTo>
                <a:lnTo>
                  <a:pt x="0" y="4147591"/>
                </a:lnTo>
                <a:lnTo>
                  <a:pt x="4147592" y="4147591"/>
                </a:lnTo>
                <a:lnTo>
                  <a:pt x="4147592"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4740115" y="115172"/>
            <a:ext cx="3170707" cy="3170694"/>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136" r="-25136"/>
              </a:stretch>
            </a:blipFill>
          </p:spPr>
        </p:sp>
      </p:grpSp>
      <p:sp>
        <p:nvSpPr>
          <p:cNvPr id="5" name="Freeform 5"/>
          <p:cNvSpPr/>
          <p:nvPr/>
        </p:nvSpPr>
        <p:spPr>
          <a:xfrm rot="-3545119">
            <a:off x="13604405" y="5326250"/>
            <a:ext cx="9367190" cy="6335626"/>
          </a:xfrm>
          <a:custGeom>
            <a:avLst/>
            <a:gdLst/>
            <a:ahLst/>
            <a:cxnLst/>
            <a:rect l="l" t="t" r="r" b="b"/>
            <a:pathLst>
              <a:path w="9367190" h="6335626">
                <a:moveTo>
                  <a:pt x="0" y="0"/>
                </a:moveTo>
                <a:lnTo>
                  <a:pt x="9367190" y="0"/>
                </a:lnTo>
                <a:lnTo>
                  <a:pt x="9367190" y="6335626"/>
                </a:lnTo>
                <a:lnTo>
                  <a:pt x="0" y="63356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414965" y="615315"/>
            <a:ext cx="9074286" cy="1695450"/>
          </a:xfrm>
          <a:prstGeom prst="rect">
            <a:avLst/>
          </a:prstGeom>
        </p:spPr>
        <p:txBody>
          <a:bodyPr lIns="0" tIns="0" rIns="0" bIns="0" rtlCol="0" anchor="t">
            <a:spAutoFit/>
          </a:bodyPr>
          <a:lstStyle/>
          <a:p>
            <a:pPr algn="l">
              <a:lnSpc>
                <a:spcPts val="6480"/>
              </a:lnSpc>
            </a:pPr>
            <a:r>
              <a:rPr lang="en-US" sz="5400">
                <a:solidFill>
                  <a:srgbClr val="FFFFFF"/>
                </a:solidFill>
                <a:latin typeface="Telegraf Medium"/>
                <a:ea typeface="Telegraf Medium"/>
                <a:cs typeface="Telegraf Medium"/>
                <a:sym typeface="Telegraf Medium"/>
              </a:rPr>
              <a:t>FUNGSI ALGORITMA/FLOWCHART</a:t>
            </a:r>
          </a:p>
        </p:txBody>
      </p:sp>
      <p:sp>
        <p:nvSpPr>
          <p:cNvPr id="7" name="Freeform 7"/>
          <p:cNvSpPr/>
          <p:nvPr/>
        </p:nvSpPr>
        <p:spPr>
          <a:xfrm rot="6272769">
            <a:off x="3789676" y="-6005800"/>
            <a:ext cx="6996349" cy="8370428"/>
          </a:xfrm>
          <a:custGeom>
            <a:avLst/>
            <a:gdLst/>
            <a:ahLst/>
            <a:cxnLst/>
            <a:rect l="l" t="t" r="r" b="b"/>
            <a:pathLst>
              <a:path w="6996349" h="8370428">
                <a:moveTo>
                  <a:pt x="0" y="0"/>
                </a:moveTo>
                <a:lnTo>
                  <a:pt x="6996349" y="0"/>
                </a:lnTo>
                <a:lnTo>
                  <a:pt x="6996349" y="8370428"/>
                </a:lnTo>
                <a:lnTo>
                  <a:pt x="0" y="8370428"/>
                </a:lnTo>
                <a:lnTo>
                  <a:pt x="0" y="0"/>
                </a:lnTo>
                <a:close/>
              </a:path>
            </a:pathLst>
          </a:custGeom>
          <a:blipFill>
            <a:blip r:embed="rId7">
              <a:extLst>
                <a:ext uri="{96DAC541-7B7A-43D3-8B79-37D633B846F1}">
                  <asvg:svgBlip xmlns:asvg="http://schemas.microsoft.com/office/drawing/2016/SVG/main" r:embed="rId8"/>
                </a:ext>
              </a:extLst>
            </a:blip>
            <a:stretch>
              <a:fillRect t="-90576" r="-102960"/>
            </a:stretch>
          </a:blipFill>
        </p:spPr>
      </p:sp>
      <p:sp>
        <p:nvSpPr>
          <p:cNvPr id="8" name="TextBox 8"/>
          <p:cNvSpPr txBox="1"/>
          <p:nvPr/>
        </p:nvSpPr>
        <p:spPr>
          <a:xfrm>
            <a:off x="843284" y="2896612"/>
            <a:ext cx="7557798" cy="389255"/>
          </a:xfrm>
          <a:prstGeom prst="rect">
            <a:avLst/>
          </a:prstGeom>
        </p:spPr>
        <p:txBody>
          <a:bodyPr lIns="0" tIns="0" rIns="0" bIns="0" rtlCol="0" anchor="t">
            <a:spAutoFit/>
          </a:bodyPr>
          <a:lstStyle/>
          <a:p>
            <a:pPr algn="l">
              <a:lnSpc>
                <a:spcPts val="3219"/>
              </a:lnSpc>
            </a:pPr>
            <a:r>
              <a:rPr lang="en-US" sz="2299">
                <a:solidFill>
                  <a:srgbClr val="FFFFFF"/>
                </a:solidFill>
                <a:latin typeface="IBM Plex Sans"/>
                <a:ea typeface="IBM Plex Sans"/>
                <a:cs typeface="IBM Plex Sans"/>
                <a:sym typeface="IBM Plex Sans"/>
              </a:rPr>
              <a:t>Dapat memecahkan program yang rumit.</a:t>
            </a:r>
          </a:p>
        </p:txBody>
      </p:sp>
      <p:sp>
        <p:nvSpPr>
          <p:cNvPr id="9" name="TextBox 9"/>
          <p:cNvSpPr txBox="1"/>
          <p:nvPr/>
        </p:nvSpPr>
        <p:spPr>
          <a:xfrm>
            <a:off x="414965" y="2800727"/>
            <a:ext cx="428319" cy="5810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FFFFF"/>
                </a:solidFill>
                <a:latin typeface="Telegraf Medium"/>
                <a:ea typeface="Telegraf Medium"/>
                <a:cs typeface="Telegraf Medium"/>
                <a:sym typeface="Telegraf Medium"/>
              </a:rPr>
              <a:t>1.</a:t>
            </a:r>
          </a:p>
        </p:txBody>
      </p:sp>
      <p:sp>
        <p:nvSpPr>
          <p:cNvPr id="10" name="TextBox 10"/>
          <p:cNvSpPr txBox="1"/>
          <p:nvPr/>
        </p:nvSpPr>
        <p:spPr>
          <a:xfrm>
            <a:off x="843284" y="3876417"/>
            <a:ext cx="7557798" cy="789305"/>
          </a:xfrm>
          <a:prstGeom prst="rect">
            <a:avLst/>
          </a:prstGeom>
        </p:spPr>
        <p:txBody>
          <a:bodyPr lIns="0" tIns="0" rIns="0" bIns="0" rtlCol="0" anchor="t">
            <a:spAutoFit/>
          </a:bodyPr>
          <a:lstStyle/>
          <a:p>
            <a:pPr algn="l">
              <a:lnSpc>
                <a:spcPts val="3219"/>
              </a:lnSpc>
            </a:pPr>
            <a:r>
              <a:rPr lang="en-US" sz="2299">
                <a:solidFill>
                  <a:srgbClr val="FFFFFF"/>
                </a:solidFill>
                <a:latin typeface="IBM Plex Sans"/>
                <a:ea typeface="IBM Plex Sans"/>
                <a:cs typeface="IBM Plex Sans"/>
                <a:sym typeface="IBM Plex Sans"/>
              </a:rPr>
              <a:t>Menggunakan fungsi algoritma bisa menjadikan program yang besar menjadi program yang lebih sederhana.</a:t>
            </a:r>
          </a:p>
        </p:txBody>
      </p:sp>
      <p:sp>
        <p:nvSpPr>
          <p:cNvPr id="11" name="TextBox 11"/>
          <p:cNvSpPr txBox="1"/>
          <p:nvPr/>
        </p:nvSpPr>
        <p:spPr>
          <a:xfrm>
            <a:off x="414965" y="3750945"/>
            <a:ext cx="428319" cy="5810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FFFFF"/>
                </a:solidFill>
                <a:latin typeface="Telegraf Medium"/>
                <a:ea typeface="Telegraf Medium"/>
                <a:cs typeface="Telegraf Medium"/>
                <a:sym typeface="Telegraf Medium"/>
              </a:rPr>
              <a:t>2.</a:t>
            </a:r>
          </a:p>
        </p:txBody>
      </p:sp>
      <p:sp>
        <p:nvSpPr>
          <p:cNvPr id="12" name="TextBox 12"/>
          <p:cNvSpPr txBox="1"/>
          <p:nvPr/>
        </p:nvSpPr>
        <p:spPr>
          <a:xfrm>
            <a:off x="414965" y="4829175"/>
            <a:ext cx="428319" cy="5810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FFFFF"/>
                </a:solidFill>
                <a:latin typeface="Telegraf Medium"/>
                <a:ea typeface="Telegraf Medium"/>
                <a:cs typeface="Telegraf Medium"/>
                <a:sym typeface="Telegraf Medium"/>
              </a:rPr>
              <a:t>3.</a:t>
            </a:r>
          </a:p>
        </p:txBody>
      </p:sp>
      <p:sp>
        <p:nvSpPr>
          <p:cNvPr id="13" name="TextBox 13"/>
          <p:cNvSpPr txBox="1"/>
          <p:nvPr/>
        </p:nvSpPr>
        <p:spPr>
          <a:xfrm>
            <a:off x="843284" y="4941947"/>
            <a:ext cx="7557798" cy="789305"/>
          </a:xfrm>
          <a:prstGeom prst="rect">
            <a:avLst/>
          </a:prstGeom>
        </p:spPr>
        <p:txBody>
          <a:bodyPr lIns="0" tIns="0" rIns="0" bIns="0" rtlCol="0" anchor="t">
            <a:spAutoFit/>
          </a:bodyPr>
          <a:lstStyle/>
          <a:p>
            <a:pPr algn="l">
              <a:lnSpc>
                <a:spcPts val="3219"/>
              </a:lnSpc>
            </a:pPr>
            <a:r>
              <a:rPr lang="en-US" sz="2299">
                <a:solidFill>
                  <a:srgbClr val="FFFFFF"/>
                </a:solidFill>
                <a:latin typeface="IBM Plex Sans"/>
                <a:ea typeface="IBM Plex Sans"/>
                <a:cs typeface="IBM Plex Sans"/>
                <a:sym typeface="IBM Plex Sans"/>
              </a:rPr>
              <a:t>Fungsi algoritma bisa digunakan secara berulang atau </a:t>
            </a:r>
          </a:p>
          <a:p>
            <a:pPr algn="l">
              <a:lnSpc>
                <a:spcPts val="3219"/>
              </a:lnSpc>
            </a:pPr>
            <a:r>
              <a:rPr lang="en-US" sz="2299">
                <a:solidFill>
                  <a:srgbClr val="FFFFFF"/>
                </a:solidFill>
                <a:latin typeface="IBM Plex Sans"/>
                <a:ea typeface="IBM Plex Sans"/>
                <a:cs typeface="IBM Plex Sans"/>
                <a:sym typeface="IBM Plex Sans"/>
              </a:rPr>
              <a:t>lebih dari satu kali penggunaan.</a:t>
            </a:r>
          </a:p>
        </p:txBody>
      </p:sp>
      <p:sp>
        <p:nvSpPr>
          <p:cNvPr id="14" name="TextBox 14"/>
          <p:cNvSpPr txBox="1"/>
          <p:nvPr/>
        </p:nvSpPr>
        <p:spPr>
          <a:xfrm>
            <a:off x="414965" y="5855916"/>
            <a:ext cx="428319" cy="5810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FFFFF"/>
                </a:solidFill>
                <a:latin typeface="Telegraf Medium"/>
                <a:ea typeface="Telegraf Medium"/>
                <a:cs typeface="Telegraf Medium"/>
                <a:sym typeface="Telegraf Medium"/>
              </a:rPr>
              <a:t>4.</a:t>
            </a:r>
          </a:p>
        </p:txBody>
      </p:sp>
      <p:sp>
        <p:nvSpPr>
          <p:cNvPr id="15" name="TextBox 15"/>
          <p:cNvSpPr txBox="1"/>
          <p:nvPr/>
        </p:nvSpPr>
        <p:spPr>
          <a:xfrm>
            <a:off x="843284" y="6007477"/>
            <a:ext cx="7557798" cy="389255"/>
          </a:xfrm>
          <a:prstGeom prst="rect">
            <a:avLst/>
          </a:prstGeom>
        </p:spPr>
        <p:txBody>
          <a:bodyPr lIns="0" tIns="0" rIns="0" bIns="0" rtlCol="0" anchor="t">
            <a:spAutoFit/>
          </a:bodyPr>
          <a:lstStyle/>
          <a:p>
            <a:pPr algn="l">
              <a:lnSpc>
                <a:spcPts val="3219"/>
              </a:lnSpc>
            </a:pPr>
            <a:r>
              <a:rPr lang="en-US" sz="2299">
                <a:solidFill>
                  <a:srgbClr val="FFFFFF"/>
                </a:solidFill>
                <a:latin typeface="IBM Plex Sans"/>
                <a:ea typeface="IBM Plex Sans"/>
                <a:cs typeface="IBM Plex Sans"/>
                <a:sym typeface="IBM Plex Sans"/>
              </a:rPr>
              <a:t>Memudahkan dalam pembuatan program.</a:t>
            </a:r>
          </a:p>
        </p:txBody>
      </p:sp>
      <p:sp>
        <p:nvSpPr>
          <p:cNvPr id="16" name="TextBox 16"/>
          <p:cNvSpPr txBox="1"/>
          <p:nvPr/>
        </p:nvSpPr>
        <p:spPr>
          <a:xfrm>
            <a:off x="414965" y="6633672"/>
            <a:ext cx="428319" cy="5810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FFFFF"/>
                </a:solidFill>
                <a:latin typeface="Telegraf Medium"/>
                <a:ea typeface="Telegraf Medium"/>
                <a:cs typeface="Telegraf Medium"/>
                <a:sym typeface="Telegraf Medium"/>
              </a:rPr>
              <a:t>5.</a:t>
            </a:r>
          </a:p>
        </p:txBody>
      </p:sp>
      <p:sp>
        <p:nvSpPr>
          <p:cNvPr id="17" name="TextBox 17"/>
          <p:cNvSpPr txBox="1"/>
          <p:nvPr/>
        </p:nvSpPr>
        <p:spPr>
          <a:xfrm>
            <a:off x="843284" y="6729557"/>
            <a:ext cx="7557798" cy="389255"/>
          </a:xfrm>
          <a:prstGeom prst="rect">
            <a:avLst/>
          </a:prstGeom>
        </p:spPr>
        <p:txBody>
          <a:bodyPr lIns="0" tIns="0" rIns="0" bIns="0" rtlCol="0" anchor="t">
            <a:spAutoFit/>
          </a:bodyPr>
          <a:lstStyle/>
          <a:p>
            <a:pPr algn="l">
              <a:lnSpc>
                <a:spcPts val="3219"/>
              </a:lnSpc>
            </a:pPr>
            <a:r>
              <a:rPr lang="en-US" sz="2299">
                <a:solidFill>
                  <a:srgbClr val="FFFFFF"/>
                </a:solidFill>
                <a:latin typeface="IBM Plex Sans"/>
                <a:ea typeface="IBM Plex Sans"/>
                <a:cs typeface="IBM Plex Sans"/>
                <a:sym typeface="IBM Plex Sans"/>
              </a:rPr>
              <a:t>Bisa mengatasi segala masalah dengan logika dan urut.</a:t>
            </a:r>
          </a:p>
        </p:txBody>
      </p:sp>
      <p:sp>
        <p:nvSpPr>
          <p:cNvPr id="18" name="TextBox 18"/>
          <p:cNvSpPr txBox="1"/>
          <p:nvPr/>
        </p:nvSpPr>
        <p:spPr>
          <a:xfrm>
            <a:off x="414965" y="7586172"/>
            <a:ext cx="428319" cy="5810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FFFFF"/>
                </a:solidFill>
                <a:latin typeface="Telegraf Medium"/>
                <a:ea typeface="Telegraf Medium"/>
                <a:cs typeface="Telegraf Medium"/>
                <a:sym typeface="Telegraf Medium"/>
              </a:rPr>
              <a:t>6.</a:t>
            </a:r>
          </a:p>
        </p:txBody>
      </p:sp>
      <p:sp>
        <p:nvSpPr>
          <p:cNvPr id="19" name="TextBox 19"/>
          <p:cNvSpPr txBox="1"/>
          <p:nvPr/>
        </p:nvSpPr>
        <p:spPr>
          <a:xfrm>
            <a:off x="843284" y="7709997"/>
            <a:ext cx="7557798" cy="389255"/>
          </a:xfrm>
          <a:prstGeom prst="rect">
            <a:avLst/>
          </a:prstGeom>
        </p:spPr>
        <p:txBody>
          <a:bodyPr lIns="0" tIns="0" rIns="0" bIns="0" rtlCol="0" anchor="t">
            <a:spAutoFit/>
          </a:bodyPr>
          <a:lstStyle/>
          <a:p>
            <a:pPr algn="l">
              <a:lnSpc>
                <a:spcPts val="3219"/>
              </a:lnSpc>
            </a:pPr>
            <a:r>
              <a:rPr lang="en-US" sz="2299">
                <a:solidFill>
                  <a:srgbClr val="FFFFFF"/>
                </a:solidFill>
                <a:latin typeface="IBM Plex Sans"/>
                <a:ea typeface="IBM Plex Sans"/>
                <a:cs typeface="IBM Plex Sans"/>
                <a:sym typeface="IBM Plex Sans"/>
              </a:rPr>
              <a:t>Meminimalisir penulisan program yang berulang ulang .</a:t>
            </a:r>
          </a:p>
        </p:txBody>
      </p:sp>
      <p:sp>
        <p:nvSpPr>
          <p:cNvPr id="20" name="TextBox 20"/>
          <p:cNvSpPr txBox="1"/>
          <p:nvPr/>
        </p:nvSpPr>
        <p:spPr>
          <a:xfrm>
            <a:off x="414965" y="8614872"/>
            <a:ext cx="428319" cy="5810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FFFFF"/>
                </a:solidFill>
                <a:latin typeface="Telegraf Medium"/>
                <a:ea typeface="Telegraf Medium"/>
                <a:cs typeface="Telegraf Medium"/>
                <a:sym typeface="Telegraf Medium"/>
              </a:rPr>
              <a:t>7.</a:t>
            </a:r>
          </a:p>
        </p:txBody>
      </p:sp>
      <p:sp>
        <p:nvSpPr>
          <p:cNvPr id="21" name="TextBox 21"/>
          <p:cNvSpPr txBox="1"/>
          <p:nvPr/>
        </p:nvSpPr>
        <p:spPr>
          <a:xfrm>
            <a:off x="843284" y="8767272"/>
            <a:ext cx="7557798" cy="1189355"/>
          </a:xfrm>
          <a:prstGeom prst="rect">
            <a:avLst/>
          </a:prstGeom>
        </p:spPr>
        <p:txBody>
          <a:bodyPr lIns="0" tIns="0" rIns="0" bIns="0" rtlCol="0" anchor="t">
            <a:spAutoFit/>
          </a:bodyPr>
          <a:lstStyle/>
          <a:p>
            <a:pPr algn="l">
              <a:lnSpc>
                <a:spcPts val="3219"/>
              </a:lnSpc>
            </a:pPr>
            <a:r>
              <a:rPr lang="en-US" sz="2299">
                <a:solidFill>
                  <a:srgbClr val="FFFFFF"/>
                </a:solidFill>
                <a:latin typeface="IBM Plex Sans"/>
                <a:ea typeface="IBM Plex Sans"/>
                <a:cs typeface="IBM Plex Sans"/>
                <a:sym typeface="IBM Plex Sans"/>
              </a:rPr>
              <a:t>Program yang ada menjadi lebih tersetuktur dengan rapih sehingga dapat lebih mudah untuk dipahami ataupun dikembangkan.</a:t>
            </a:r>
          </a:p>
        </p:txBody>
      </p:sp>
      <p:sp>
        <p:nvSpPr>
          <p:cNvPr id="22" name="TextBox 22"/>
          <p:cNvSpPr txBox="1"/>
          <p:nvPr/>
        </p:nvSpPr>
        <p:spPr>
          <a:xfrm>
            <a:off x="9060932" y="2704842"/>
            <a:ext cx="428319" cy="5810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FFFFF"/>
                </a:solidFill>
                <a:latin typeface="Telegraf Medium"/>
                <a:ea typeface="Telegraf Medium"/>
                <a:cs typeface="Telegraf Medium"/>
                <a:sym typeface="Telegraf Medium"/>
              </a:rPr>
              <a:t>8.</a:t>
            </a:r>
          </a:p>
        </p:txBody>
      </p:sp>
      <p:sp>
        <p:nvSpPr>
          <p:cNvPr id="23" name="TextBox 23"/>
          <p:cNvSpPr txBox="1"/>
          <p:nvPr/>
        </p:nvSpPr>
        <p:spPr>
          <a:xfrm>
            <a:off x="9489251" y="2800727"/>
            <a:ext cx="7557798" cy="1989455"/>
          </a:xfrm>
          <a:prstGeom prst="rect">
            <a:avLst/>
          </a:prstGeom>
        </p:spPr>
        <p:txBody>
          <a:bodyPr lIns="0" tIns="0" rIns="0" bIns="0" rtlCol="0" anchor="t">
            <a:spAutoFit/>
          </a:bodyPr>
          <a:lstStyle/>
          <a:p>
            <a:pPr algn="l">
              <a:lnSpc>
                <a:spcPts val="3219"/>
              </a:lnSpc>
            </a:pPr>
            <a:r>
              <a:rPr lang="en-US" sz="2299">
                <a:solidFill>
                  <a:srgbClr val="FFFFFF"/>
                </a:solidFill>
                <a:latin typeface="IBM Plex Sans"/>
                <a:ea typeface="IBM Plex Sans"/>
                <a:cs typeface="IBM Plex Sans"/>
                <a:sym typeface="IBM Plex Sans"/>
              </a:rPr>
              <a:t>Ketika terjadi kesalahan bisa dicari</a:t>
            </a:r>
          </a:p>
          <a:p>
            <a:pPr algn="l">
              <a:lnSpc>
                <a:spcPts val="3219"/>
              </a:lnSpc>
            </a:pPr>
            <a:r>
              <a:rPr lang="en-US" sz="2299">
                <a:solidFill>
                  <a:srgbClr val="FFFFFF"/>
                </a:solidFill>
                <a:latin typeface="IBM Plex Sans"/>
                <a:ea typeface="IBM Plex Sans"/>
                <a:cs typeface="IBM Plex Sans"/>
                <a:sym typeface="IBM Plex Sans"/>
              </a:rPr>
              <a:t>dangan mudah karena dengan fungsi</a:t>
            </a:r>
          </a:p>
          <a:p>
            <a:pPr algn="l">
              <a:lnSpc>
                <a:spcPts val="3219"/>
              </a:lnSpc>
            </a:pPr>
            <a:r>
              <a:rPr lang="en-US" sz="2299">
                <a:solidFill>
                  <a:srgbClr val="FFFFFF"/>
                </a:solidFill>
                <a:latin typeface="IBM Plex Sans"/>
                <a:ea typeface="IBM Plex Sans"/>
                <a:cs typeface="IBM Plex Sans"/>
                <a:sym typeface="IBM Plex Sans"/>
              </a:rPr>
              <a:t>algoritma bisa mendapatkan alur yang jelas, mengalami error dapat langsung kita menemukan permasalahannya tanpa harus mengecek one by one dari awal.</a:t>
            </a:r>
          </a:p>
        </p:txBody>
      </p:sp>
      <p:sp>
        <p:nvSpPr>
          <p:cNvPr id="24" name="TextBox 24"/>
          <p:cNvSpPr txBox="1"/>
          <p:nvPr/>
        </p:nvSpPr>
        <p:spPr>
          <a:xfrm>
            <a:off x="9060932" y="4941947"/>
            <a:ext cx="428319" cy="5810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FFFFFF"/>
                </a:solidFill>
                <a:latin typeface="Telegraf Medium"/>
                <a:ea typeface="Telegraf Medium"/>
                <a:cs typeface="Telegraf Medium"/>
                <a:sym typeface="Telegraf Medium"/>
              </a:rPr>
              <a:t>9.</a:t>
            </a:r>
          </a:p>
        </p:txBody>
      </p:sp>
      <p:sp>
        <p:nvSpPr>
          <p:cNvPr id="25" name="TextBox 25"/>
          <p:cNvSpPr txBox="1"/>
          <p:nvPr/>
        </p:nvSpPr>
        <p:spPr>
          <a:xfrm>
            <a:off x="9489251" y="5036562"/>
            <a:ext cx="7557798" cy="1189355"/>
          </a:xfrm>
          <a:prstGeom prst="rect">
            <a:avLst/>
          </a:prstGeom>
        </p:spPr>
        <p:txBody>
          <a:bodyPr lIns="0" tIns="0" rIns="0" bIns="0" rtlCol="0" anchor="t">
            <a:spAutoFit/>
          </a:bodyPr>
          <a:lstStyle/>
          <a:p>
            <a:pPr algn="l">
              <a:lnSpc>
                <a:spcPts val="3219"/>
              </a:lnSpc>
            </a:pPr>
            <a:r>
              <a:rPr lang="en-US" sz="2299">
                <a:solidFill>
                  <a:srgbClr val="FFFFFF"/>
                </a:solidFill>
                <a:latin typeface="IBM Plex Sans"/>
                <a:ea typeface="IBM Plex Sans"/>
                <a:cs typeface="IBM Plex Sans"/>
                <a:sym typeface="IBM Plex Sans"/>
              </a:rPr>
              <a:t>Ketika ingin melakukan modifikasi pada program bisa dilakukan hanya pada satu modul saja tanpa harus merubah dan menganggu modul yang lain.</a:t>
            </a:r>
          </a:p>
        </p:txBody>
      </p:sp>
      <p:sp>
        <p:nvSpPr>
          <p:cNvPr id="26" name="TextBox 26"/>
          <p:cNvSpPr txBox="1"/>
          <p:nvPr/>
        </p:nvSpPr>
        <p:spPr>
          <a:xfrm>
            <a:off x="8963757" y="6660016"/>
            <a:ext cx="525494" cy="458796"/>
          </a:xfrm>
          <a:prstGeom prst="rect">
            <a:avLst/>
          </a:prstGeom>
        </p:spPr>
        <p:txBody>
          <a:bodyPr lIns="0" tIns="0" rIns="0" bIns="0" rtlCol="0" anchor="t">
            <a:spAutoFit/>
          </a:bodyPr>
          <a:lstStyle/>
          <a:p>
            <a:pPr marL="0" lvl="0" indent="0" algn="l">
              <a:lnSpc>
                <a:spcPts val="3386"/>
              </a:lnSpc>
              <a:spcBef>
                <a:spcPct val="0"/>
              </a:spcBef>
            </a:pPr>
            <a:r>
              <a:rPr lang="en-US" sz="2821">
                <a:solidFill>
                  <a:srgbClr val="FFFFFF"/>
                </a:solidFill>
                <a:latin typeface="Telegraf Medium"/>
                <a:ea typeface="Telegraf Medium"/>
                <a:cs typeface="Telegraf Medium"/>
                <a:sym typeface="Telegraf Medium"/>
              </a:rPr>
              <a:t>10.</a:t>
            </a:r>
          </a:p>
        </p:txBody>
      </p:sp>
      <p:sp>
        <p:nvSpPr>
          <p:cNvPr id="27" name="TextBox 27"/>
          <p:cNvSpPr txBox="1"/>
          <p:nvPr/>
        </p:nvSpPr>
        <p:spPr>
          <a:xfrm>
            <a:off x="9489251" y="6690024"/>
            <a:ext cx="7557798" cy="389255"/>
          </a:xfrm>
          <a:prstGeom prst="rect">
            <a:avLst/>
          </a:prstGeom>
        </p:spPr>
        <p:txBody>
          <a:bodyPr lIns="0" tIns="0" rIns="0" bIns="0" rtlCol="0" anchor="t">
            <a:spAutoFit/>
          </a:bodyPr>
          <a:lstStyle/>
          <a:p>
            <a:pPr algn="l">
              <a:lnSpc>
                <a:spcPts val="3219"/>
              </a:lnSpc>
            </a:pPr>
            <a:r>
              <a:rPr lang="en-US" sz="2299">
                <a:solidFill>
                  <a:srgbClr val="FFFFFF"/>
                </a:solidFill>
                <a:latin typeface="IBM Plex Sans"/>
                <a:ea typeface="IBM Plex Sans"/>
                <a:cs typeface="IBM Plex Sans"/>
                <a:sym typeface="IBM Plex Sans"/>
              </a:rPr>
              <a:t>Dokumentasi yang lebih mudah.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146" y="-49790"/>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983799">
            <a:off x="-3156615" y="7091899"/>
            <a:ext cx="7510702" cy="12059594"/>
          </a:xfrm>
          <a:custGeom>
            <a:avLst/>
            <a:gdLst/>
            <a:ahLst/>
            <a:cxnLst/>
            <a:rect l="l" t="t" r="r" b="b"/>
            <a:pathLst>
              <a:path w="7510702" h="12059594">
                <a:moveTo>
                  <a:pt x="0" y="0"/>
                </a:moveTo>
                <a:lnTo>
                  <a:pt x="7510702" y="0"/>
                </a:lnTo>
                <a:lnTo>
                  <a:pt x="7510702" y="12059594"/>
                </a:lnTo>
                <a:lnTo>
                  <a:pt x="0" y="120595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285295" y="1803441"/>
            <a:ext cx="6486682" cy="993047"/>
            <a:chOff x="0" y="0"/>
            <a:chExt cx="1708426" cy="261543"/>
          </a:xfrm>
        </p:grpSpPr>
        <p:sp>
          <p:nvSpPr>
            <p:cNvPr id="6" name="Freeform 6"/>
            <p:cNvSpPr/>
            <p:nvPr/>
          </p:nvSpPr>
          <p:spPr>
            <a:xfrm>
              <a:off x="0" y="0"/>
              <a:ext cx="1708427" cy="261543"/>
            </a:xfrm>
            <a:custGeom>
              <a:avLst/>
              <a:gdLst/>
              <a:ahLst/>
              <a:cxnLst/>
              <a:rect l="l" t="t" r="r" b="b"/>
              <a:pathLst>
                <a:path w="1708427" h="261543">
                  <a:moveTo>
                    <a:pt x="35805" y="0"/>
                  </a:moveTo>
                  <a:lnTo>
                    <a:pt x="1672621" y="0"/>
                  </a:lnTo>
                  <a:cubicBezTo>
                    <a:pt x="1692396" y="0"/>
                    <a:pt x="1708427" y="16031"/>
                    <a:pt x="1708427" y="35805"/>
                  </a:cubicBezTo>
                  <a:lnTo>
                    <a:pt x="1708427" y="225738"/>
                  </a:lnTo>
                  <a:cubicBezTo>
                    <a:pt x="1708427" y="235234"/>
                    <a:pt x="1704654" y="244341"/>
                    <a:pt x="1697939" y="251056"/>
                  </a:cubicBezTo>
                  <a:cubicBezTo>
                    <a:pt x="1691225" y="257771"/>
                    <a:pt x="1682117" y="261543"/>
                    <a:pt x="1672621" y="261543"/>
                  </a:cubicBezTo>
                  <a:lnTo>
                    <a:pt x="35805" y="261543"/>
                  </a:lnTo>
                  <a:cubicBezTo>
                    <a:pt x="16031" y="261543"/>
                    <a:pt x="0" y="245513"/>
                    <a:pt x="0" y="225738"/>
                  </a:cubicBezTo>
                  <a:lnTo>
                    <a:pt x="0" y="35805"/>
                  </a:lnTo>
                  <a:cubicBezTo>
                    <a:pt x="0" y="16031"/>
                    <a:pt x="16031" y="0"/>
                    <a:pt x="35805" y="0"/>
                  </a:cubicBezTo>
                  <a:close/>
                </a:path>
              </a:pathLst>
            </a:custGeom>
            <a:solidFill>
              <a:srgbClr val="73C7DD">
                <a:alpha val="14902"/>
              </a:srgbClr>
            </a:solidFill>
          </p:spPr>
        </p:sp>
        <p:sp>
          <p:nvSpPr>
            <p:cNvPr id="7" name="TextBox 7"/>
            <p:cNvSpPr txBox="1"/>
            <p:nvPr/>
          </p:nvSpPr>
          <p:spPr>
            <a:xfrm>
              <a:off x="0" y="-47625"/>
              <a:ext cx="1708426" cy="309168"/>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1554313" y="1803441"/>
            <a:ext cx="6486682" cy="8122106"/>
            <a:chOff x="0" y="0"/>
            <a:chExt cx="1708426" cy="2139156"/>
          </a:xfrm>
        </p:grpSpPr>
        <p:sp>
          <p:nvSpPr>
            <p:cNvPr id="9" name="Freeform 9"/>
            <p:cNvSpPr/>
            <p:nvPr/>
          </p:nvSpPr>
          <p:spPr>
            <a:xfrm>
              <a:off x="0" y="0"/>
              <a:ext cx="1708427" cy="2139155"/>
            </a:xfrm>
            <a:custGeom>
              <a:avLst/>
              <a:gdLst/>
              <a:ahLst/>
              <a:cxnLst/>
              <a:rect l="l" t="t" r="r" b="b"/>
              <a:pathLst>
                <a:path w="1708427" h="2139155">
                  <a:moveTo>
                    <a:pt x="35805" y="0"/>
                  </a:moveTo>
                  <a:lnTo>
                    <a:pt x="1672621" y="0"/>
                  </a:lnTo>
                  <a:cubicBezTo>
                    <a:pt x="1692396" y="0"/>
                    <a:pt x="1708427" y="16031"/>
                    <a:pt x="1708427" y="35805"/>
                  </a:cubicBezTo>
                  <a:lnTo>
                    <a:pt x="1708427" y="2103350"/>
                  </a:lnTo>
                  <a:cubicBezTo>
                    <a:pt x="1708427" y="2123125"/>
                    <a:pt x="1692396" y="2139155"/>
                    <a:pt x="1672621" y="2139155"/>
                  </a:cubicBezTo>
                  <a:lnTo>
                    <a:pt x="35805" y="2139155"/>
                  </a:lnTo>
                  <a:cubicBezTo>
                    <a:pt x="16031" y="2139155"/>
                    <a:pt x="0" y="2123125"/>
                    <a:pt x="0" y="2103350"/>
                  </a:cubicBezTo>
                  <a:lnTo>
                    <a:pt x="0" y="35805"/>
                  </a:lnTo>
                  <a:cubicBezTo>
                    <a:pt x="0" y="16031"/>
                    <a:pt x="16031" y="0"/>
                    <a:pt x="35805" y="0"/>
                  </a:cubicBezTo>
                  <a:close/>
                </a:path>
              </a:pathLst>
            </a:custGeom>
            <a:solidFill>
              <a:srgbClr val="73C7DD">
                <a:alpha val="14902"/>
              </a:srgbClr>
            </a:solidFill>
          </p:spPr>
        </p:sp>
        <p:sp>
          <p:nvSpPr>
            <p:cNvPr id="10" name="TextBox 10"/>
            <p:cNvSpPr txBox="1"/>
            <p:nvPr/>
          </p:nvSpPr>
          <p:spPr>
            <a:xfrm>
              <a:off x="0" y="-47625"/>
              <a:ext cx="1708426" cy="2186781"/>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42456" y="5524500"/>
            <a:ext cx="6486682" cy="993047"/>
            <a:chOff x="0" y="0"/>
            <a:chExt cx="1708426" cy="261543"/>
          </a:xfrm>
        </p:grpSpPr>
        <p:sp>
          <p:nvSpPr>
            <p:cNvPr id="12" name="Freeform 12"/>
            <p:cNvSpPr/>
            <p:nvPr/>
          </p:nvSpPr>
          <p:spPr>
            <a:xfrm>
              <a:off x="0" y="0"/>
              <a:ext cx="1708427" cy="261543"/>
            </a:xfrm>
            <a:custGeom>
              <a:avLst/>
              <a:gdLst/>
              <a:ahLst/>
              <a:cxnLst/>
              <a:rect l="l" t="t" r="r" b="b"/>
              <a:pathLst>
                <a:path w="1708427" h="261543">
                  <a:moveTo>
                    <a:pt x="35805" y="0"/>
                  </a:moveTo>
                  <a:lnTo>
                    <a:pt x="1672621" y="0"/>
                  </a:lnTo>
                  <a:cubicBezTo>
                    <a:pt x="1692396" y="0"/>
                    <a:pt x="1708427" y="16031"/>
                    <a:pt x="1708427" y="35805"/>
                  </a:cubicBezTo>
                  <a:lnTo>
                    <a:pt x="1708427" y="225738"/>
                  </a:lnTo>
                  <a:cubicBezTo>
                    <a:pt x="1708427" y="235234"/>
                    <a:pt x="1704654" y="244341"/>
                    <a:pt x="1697939" y="251056"/>
                  </a:cubicBezTo>
                  <a:cubicBezTo>
                    <a:pt x="1691225" y="257771"/>
                    <a:pt x="1682117" y="261543"/>
                    <a:pt x="1672621" y="261543"/>
                  </a:cubicBezTo>
                  <a:lnTo>
                    <a:pt x="35805" y="261543"/>
                  </a:lnTo>
                  <a:cubicBezTo>
                    <a:pt x="16031" y="261543"/>
                    <a:pt x="0" y="245513"/>
                    <a:pt x="0" y="225738"/>
                  </a:cubicBezTo>
                  <a:lnTo>
                    <a:pt x="0" y="35805"/>
                  </a:lnTo>
                  <a:cubicBezTo>
                    <a:pt x="0" y="16031"/>
                    <a:pt x="16031" y="0"/>
                    <a:pt x="35805" y="0"/>
                  </a:cubicBezTo>
                  <a:close/>
                </a:path>
              </a:pathLst>
            </a:custGeom>
            <a:solidFill>
              <a:srgbClr val="73C7DD">
                <a:alpha val="14902"/>
              </a:srgbClr>
            </a:solidFill>
          </p:spPr>
        </p:sp>
        <p:sp>
          <p:nvSpPr>
            <p:cNvPr id="13" name="TextBox 13"/>
            <p:cNvSpPr txBox="1"/>
            <p:nvPr/>
          </p:nvSpPr>
          <p:spPr>
            <a:xfrm>
              <a:off x="0" y="-47625"/>
              <a:ext cx="1708426" cy="309168"/>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a:off x="12531851" y="2091354"/>
            <a:ext cx="4531606" cy="7480933"/>
          </a:xfrm>
          <a:custGeom>
            <a:avLst/>
            <a:gdLst/>
            <a:ahLst/>
            <a:cxnLst/>
            <a:rect l="l" t="t" r="r" b="b"/>
            <a:pathLst>
              <a:path w="4531606" h="7480933">
                <a:moveTo>
                  <a:pt x="0" y="0"/>
                </a:moveTo>
                <a:lnTo>
                  <a:pt x="4531606" y="0"/>
                </a:lnTo>
                <a:lnTo>
                  <a:pt x="4531606" y="7480933"/>
                </a:lnTo>
                <a:lnTo>
                  <a:pt x="0" y="7480933"/>
                </a:lnTo>
                <a:lnTo>
                  <a:pt x="0" y="0"/>
                </a:lnTo>
                <a:close/>
              </a:path>
            </a:pathLst>
          </a:custGeom>
          <a:blipFill>
            <a:blip r:embed="rId6"/>
            <a:stretch>
              <a:fillRect r="-384"/>
            </a:stretch>
          </a:blipFill>
        </p:spPr>
      </p:sp>
      <p:sp>
        <p:nvSpPr>
          <p:cNvPr id="15" name="TextBox 15"/>
          <p:cNvSpPr txBox="1"/>
          <p:nvPr/>
        </p:nvSpPr>
        <p:spPr>
          <a:xfrm>
            <a:off x="414411" y="2819917"/>
            <a:ext cx="10486276" cy="2613674"/>
          </a:xfrm>
          <a:prstGeom prst="rect">
            <a:avLst/>
          </a:prstGeom>
        </p:spPr>
        <p:txBody>
          <a:bodyPr lIns="0" tIns="0" rIns="0" bIns="0" rtlCol="0" anchor="t">
            <a:spAutoFit/>
          </a:bodyPr>
          <a:lstStyle/>
          <a:p>
            <a:pPr marL="0" lvl="0" indent="0" algn="l">
              <a:lnSpc>
                <a:spcPts val="3464"/>
              </a:lnSpc>
              <a:spcBef>
                <a:spcPct val="0"/>
              </a:spcBef>
            </a:pPr>
            <a:r>
              <a:rPr lang="en-US" sz="2474">
                <a:solidFill>
                  <a:srgbClr val="FFFFFF"/>
                </a:solidFill>
                <a:latin typeface="IBM Plex Sans"/>
                <a:ea typeface="IBM Plex Sans"/>
                <a:cs typeface="IBM Plex Sans"/>
                <a:sym typeface="IBM Plex Sans"/>
              </a:rPr>
              <a:t>Mengidentifikasi masalah antara lain tujuan dari pembuatan program, parameter-parameter yang digunakan, fasilitas apa saja yang akan disediakan olrh program. Kemudian menentukan metode atau algoritma apa yang akan diterapkan untuk menyelesaikan masalah tersebut dan terakhir menentukan bahasa program yang digunakan untuk pembuatan program.</a:t>
            </a:r>
          </a:p>
        </p:txBody>
      </p:sp>
      <p:sp>
        <p:nvSpPr>
          <p:cNvPr id="16" name="TextBox 16"/>
          <p:cNvSpPr txBox="1"/>
          <p:nvPr/>
        </p:nvSpPr>
        <p:spPr>
          <a:xfrm>
            <a:off x="2134447" y="409575"/>
            <a:ext cx="13619739" cy="1190625"/>
          </a:xfrm>
          <a:prstGeom prst="rect">
            <a:avLst/>
          </a:prstGeom>
        </p:spPr>
        <p:txBody>
          <a:bodyPr lIns="0" tIns="0" rIns="0" bIns="0" rtlCol="0" anchor="t">
            <a:spAutoFit/>
          </a:bodyPr>
          <a:lstStyle/>
          <a:p>
            <a:pPr algn="ctr">
              <a:lnSpc>
                <a:spcPts val="4560"/>
              </a:lnSpc>
            </a:pPr>
            <a:r>
              <a:rPr lang="en-US" sz="3800" dirty="0">
                <a:solidFill>
                  <a:srgbClr val="FFFFFF"/>
                </a:solidFill>
                <a:latin typeface="Telegraf Medium"/>
                <a:ea typeface="Telegraf Medium"/>
                <a:cs typeface="Telegraf Medium"/>
                <a:sym typeface="Telegraf Medium"/>
              </a:rPr>
              <a:t>BEBERAPA LANGKAH DALAM PROSES PEMBUATAN SUATU PROGRAM  ATAU SOFTWARE</a:t>
            </a:r>
          </a:p>
        </p:txBody>
      </p:sp>
      <p:sp>
        <p:nvSpPr>
          <p:cNvPr id="17" name="TextBox 17"/>
          <p:cNvSpPr txBox="1"/>
          <p:nvPr/>
        </p:nvSpPr>
        <p:spPr>
          <a:xfrm>
            <a:off x="736544" y="1852289"/>
            <a:ext cx="5584184" cy="857250"/>
          </a:xfrm>
          <a:prstGeom prst="rect">
            <a:avLst/>
          </a:prstGeom>
        </p:spPr>
        <p:txBody>
          <a:bodyPr lIns="0" tIns="0" rIns="0" bIns="0" rtlCol="0" anchor="t">
            <a:spAutoFit/>
          </a:bodyPr>
          <a:lstStyle/>
          <a:p>
            <a:pPr marL="0" lvl="0" indent="0" algn="ctr">
              <a:lnSpc>
                <a:spcPts val="3240"/>
              </a:lnSpc>
              <a:spcBef>
                <a:spcPct val="0"/>
              </a:spcBef>
            </a:pPr>
            <a:r>
              <a:rPr lang="en-US" sz="2700">
                <a:solidFill>
                  <a:srgbClr val="FFFFFF"/>
                </a:solidFill>
                <a:latin typeface="Telegraf Medium"/>
                <a:ea typeface="Telegraf Medium"/>
                <a:cs typeface="Telegraf Medium"/>
                <a:sym typeface="Telegraf Medium"/>
              </a:rPr>
              <a:t>Mendefinisikan masalah dan menganalisanya</a:t>
            </a:r>
          </a:p>
        </p:txBody>
      </p:sp>
      <p:sp>
        <p:nvSpPr>
          <p:cNvPr id="18" name="TextBox 18"/>
          <p:cNvSpPr txBox="1"/>
          <p:nvPr/>
        </p:nvSpPr>
        <p:spPr>
          <a:xfrm>
            <a:off x="142456" y="5611449"/>
            <a:ext cx="5584184" cy="790575"/>
          </a:xfrm>
          <a:prstGeom prst="rect">
            <a:avLst/>
          </a:prstGeom>
        </p:spPr>
        <p:txBody>
          <a:bodyPr lIns="0" tIns="0" rIns="0" bIns="0" rtlCol="0" anchor="t">
            <a:spAutoFit/>
          </a:bodyPr>
          <a:lstStyle/>
          <a:p>
            <a:pPr marL="0" lvl="0" indent="0" algn="ctr">
              <a:lnSpc>
                <a:spcPts val="3000"/>
              </a:lnSpc>
              <a:spcBef>
                <a:spcPct val="0"/>
              </a:spcBef>
            </a:pPr>
            <a:r>
              <a:rPr lang="en-US" sz="2500">
                <a:solidFill>
                  <a:srgbClr val="FFFFFF"/>
                </a:solidFill>
                <a:latin typeface="Telegraf Medium"/>
                <a:ea typeface="Telegraf Medium"/>
                <a:cs typeface="Telegraf Medium"/>
                <a:sym typeface="Telegraf Medium"/>
              </a:rPr>
              <a:t>Merealisasikan dengan langkah langkah berikut</a:t>
            </a:r>
          </a:p>
        </p:txBody>
      </p:sp>
      <p:sp>
        <p:nvSpPr>
          <p:cNvPr id="19" name="TextBox 19"/>
          <p:cNvSpPr txBox="1"/>
          <p:nvPr/>
        </p:nvSpPr>
        <p:spPr>
          <a:xfrm>
            <a:off x="418944" y="6631847"/>
            <a:ext cx="11021873" cy="422275"/>
          </a:xfrm>
          <a:prstGeom prst="rect">
            <a:avLst/>
          </a:prstGeom>
        </p:spPr>
        <p:txBody>
          <a:bodyPr lIns="0" tIns="0" rIns="0" bIns="0" rtlCol="0" anchor="t">
            <a:spAutoFit/>
          </a:bodyPr>
          <a:lstStyle/>
          <a:p>
            <a:pPr marL="0" lvl="0" indent="0" algn="l">
              <a:lnSpc>
                <a:spcPts val="3499"/>
              </a:lnSpc>
              <a:spcBef>
                <a:spcPct val="0"/>
              </a:spcBef>
            </a:pPr>
            <a:r>
              <a:rPr lang="en-US" sz="2499">
                <a:solidFill>
                  <a:srgbClr val="FFFFFF"/>
                </a:solidFill>
                <a:latin typeface="IBM Plex Sans"/>
                <a:ea typeface="IBM Plex Sans"/>
                <a:cs typeface="IBM Plex Sans"/>
                <a:sym typeface="IBM Plex Sans"/>
              </a:rPr>
              <a:t>secara umum, struktur suaaaaatu program terdiri dari beberapa bagian yaitu:</a:t>
            </a:r>
          </a:p>
        </p:txBody>
      </p:sp>
      <p:sp>
        <p:nvSpPr>
          <p:cNvPr id="20" name="TextBox 20"/>
          <p:cNvSpPr txBox="1"/>
          <p:nvPr/>
        </p:nvSpPr>
        <p:spPr>
          <a:xfrm>
            <a:off x="142456" y="7009037"/>
            <a:ext cx="5584184" cy="1552575"/>
          </a:xfrm>
          <a:prstGeom prst="rect">
            <a:avLst/>
          </a:prstGeom>
        </p:spPr>
        <p:txBody>
          <a:bodyPr lIns="0" tIns="0" rIns="0" bIns="0" rtlCol="0" anchor="t">
            <a:spAutoFit/>
          </a:bodyPr>
          <a:lstStyle/>
          <a:p>
            <a:pPr marL="539756" lvl="1" indent="-269878" algn="l">
              <a:lnSpc>
                <a:spcPts val="3000"/>
              </a:lnSpc>
              <a:buAutoNum type="arabicPeriod"/>
            </a:pPr>
            <a:r>
              <a:rPr lang="en-US" sz="2500">
                <a:solidFill>
                  <a:srgbClr val="FFFFFF"/>
                </a:solidFill>
                <a:latin typeface="Telegraf Medium"/>
                <a:ea typeface="Telegraf Medium"/>
                <a:cs typeface="Telegraf Medium"/>
                <a:sym typeface="Telegraf Medium"/>
              </a:rPr>
              <a:t>Input </a:t>
            </a:r>
          </a:p>
          <a:p>
            <a:pPr marL="539756" lvl="1" indent="-269878" algn="l">
              <a:lnSpc>
                <a:spcPts val="3000"/>
              </a:lnSpc>
              <a:buAutoNum type="arabicPeriod"/>
            </a:pPr>
            <a:r>
              <a:rPr lang="en-US" sz="2500">
                <a:solidFill>
                  <a:srgbClr val="FFFFFF"/>
                </a:solidFill>
                <a:latin typeface="Telegraf Medium"/>
                <a:ea typeface="Telegraf Medium"/>
                <a:cs typeface="Telegraf Medium"/>
                <a:sym typeface="Telegraf Medium"/>
              </a:rPr>
              <a:t>Output</a:t>
            </a:r>
          </a:p>
          <a:p>
            <a:pPr marL="539756" lvl="1" indent="-269878" algn="l">
              <a:lnSpc>
                <a:spcPts val="3000"/>
              </a:lnSpc>
              <a:buAutoNum type="arabicPeriod"/>
            </a:pPr>
            <a:r>
              <a:rPr lang="en-US" sz="2500">
                <a:solidFill>
                  <a:srgbClr val="FFFFFF"/>
                </a:solidFill>
                <a:latin typeface="Telegraf Medium"/>
                <a:ea typeface="Telegraf Medium"/>
                <a:cs typeface="Telegraf Medium"/>
                <a:sym typeface="Telegraf Medium"/>
              </a:rPr>
              <a:t>Proses pengolahan data</a:t>
            </a:r>
          </a:p>
          <a:p>
            <a:pPr marL="539756" lvl="1" indent="-269878" algn="l">
              <a:lnSpc>
                <a:spcPts val="3000"/>
              </a:lnSpc>
              <a:spcBef>
                <a:spcPct val="0"/>
              </a:spcBef>
              <a:buAutoNum type="arabicPeriod"/>
            </a:pPr>
            <a:r>
              <a:rPr lang="en-US" sz="2500">
                <a:solidFill>
                  <a:srgbClr val="FFFFFF"/>
                </a:solidFill>
                <a:latin typeface="Telegraf Medium"/>
                <a:ea typeface="Telegraf Medium"/>
                <a:cs typeface="Telegraf Medium"/>
                <a:sym typeface="Telegraf Medium"/>
              </a:rPr>
              <a:t>Penyimpanan data</a:t>
            </a:r>
          </a:p>
        </p:txBody>
      </p:sp>
      <p:grpSp>
        <p:nvGrpSpPr>
          <p:cNvPr id="21" name="Group 21"/>
          <p:cNvGrpSpPr/>
          <p:nvPr/>
        </p:nvGrpSpPr>
        <p:grpSpPr>
          <a:xfrm>
            <a:off x="4954135" y="7554395"/>
            <a:ext cx="5946552" cy="2371152"/>
            <a:chOff x="0" y="0"/>
            <a:chExt cx="1566170" cy="624501"/>
          </a:xfrm>
        </p:grpSpPr>
        <p:sp>
          <p:nvSpPr>
            <p:cNvPr id="22" name="Freeform 22"/>
            <p:cNvSpPr/>
            <p:nvPr/>
          </p:nvSpPr>
          <p:spPr>
            <a:xfrm>
              <a:off x="0" y="0"/>
              <a:ext cx="1566170" cy="624501"/>
            </a:xfrm>
            <a:custGeom>
              <a:avLst/>
              <a:gdLst/>
              <a:ahLst/>
              <a:cxnLst/>
              <a:rect l="l" t="t" r="r" b="b"/>
              <a:pathLst>
                <a:path w="1566170" h="624501">
                  <a:moveTo>
                    <a:pt x="39058" y="0"/>
                  </a:moveTo>
                  <a:lnTo>
                    <a:pt x="1527113" y="0"/>
                  </a:lnTo>
                  <a:cubicBezTo>
                    <a:pt x="1537471" y="0"/>
                    <a:pt x="1547406" y="4115"/>
                    <a:pt x="1554730" y="11440"/>
                  </a:cubicBezTo>
                  <a:cubicBezTo>
                    <a:pt x="1562055" y="18764"/>
                    <a:pt x="1566170" y="28699"/>
                    <a:pt x="1566170" y="39058"/>
                  </a:cubicBezTo>
                  <a:lnTo>
                    <a:pt x="1566170" y="585443"/>
                  </a:lnTo>
                  <a:cubicBezTo>
                    <a:pt x="1566170" y="595802"/>
                    <a:pt x="1562055" y="605737"/>
                    <a:pt x="1554730" y="613061"/>
                  </a:cubicBezTo>
                  <a:cubicBezTo>
                    <a:pt x="1547406" y="620386"/>
                    <a:pt x="1537471" y="624501"/>
                    <a:pt x="1527113" y="624501"/>
                  </a:cubicBezTo>
                  <a:lnTo>
                    <a:pt x="39058" y="624501"/>
                  </a:lnTo>
                  <a:cubicBezTo>
                    <a:pt x="28699" y="624501"/>
                    <a:pt x="18764" y="620386"/>
                    <a:pt x="11440" y="613061"/>
                  </a:cubicBezTo>
                  <a:cubicBezTo>
                    <a:pt x="4115" y="605737"/>
                    <a:pt x="0" y="595802"/>
                    <a:pt x="0" y="585443"/>
                  </a:cubicBezTo>
                  <a:lnTo>
                    <a:pt x="0" y="39058"/>
                  </a:lnTo>
                  <a:cubicBezTo>
                    <a:pt x="0" y="28699"/>
                    <a:pt x="4115" y="18764"/>
                    <a:pt x="11440" y="11440"/>
                  </a:cubicBezTo>
                  <a:cubicBezTo>
                    <a:pt x="18764" y="4115"/>
                    <a:pt x="28699" y="0"/>
                    <a:pt x="39058" y="0"/>
                  </a:cubicBezTo>
                  <a:close/>
                </a:path>
              </a:pathLst>
            </a:custGeom>
            <a:solidFill>
              <a:srgbClr val="73C7DD">
                <a:alpha val="14902"/>
              </a:srgbClr>
            </a:solidFill>
          </p:spPr>
        </p:sp>
        <p:sp>
          <p:nvSpPr>
            <p:cNvPr id="23" name="TextBox 23"/>
            <p:cNvSpPr txBox="1"/>
            <p:nvPr/>
          </p:nvSpPr>
          <p:spPr>
            <a:xfrm>
              <a:off x="0" y="-47625"/>
              <a:ext cx="1566170" cy="672126"/>
            </a:xfrm>
            <a:prstGeom prst="rect">
              <a:avLst/>
            </a:prstGeom>
          </p:spPr>
          <p:txBody>
            <a:bodyPr lIns="50800" tIns="50800" rIns="50800" bIns="50800" rtlCol="0" anchor="ctr"/>
            <a:lstStyle/>
            <a:p>
              <a:pPr algn="ctr">
                <a:lnSpc>
                  <a:spcPts val="3359"/>
                </a:lnSpc>
              </a:pPr>
              <a:endParaRPr/>
            </a:p>
          </p:txBody>
        </p:sp>
      </p:grpSp>
      <p:sp>
        <p:nvSpPr>
          <p:cNvPr id="24" name="Freeform 24"/>
          <p:cNvSpPr/>
          <p:nvPr/>
        </p:nvSpPr>
        <p:spPr>
          <a:xfrm>
            <a:off x="5569612" y="7718453"/>
            <a:ext cx="4715599" cy="2043034"/>
          </a:xfrm>
          <a:custGeom>
            <a:avLst/>
            <a:gdLst/>
            <a:ahLst/>
            <a:cxnLst/>
            <a:rect l="l" t="t" r="r" b="b"/>
            <a:pathLst>
              <a:path w="4715599" h="2043034">
                <a:moveTo>
                  <a:pt x="0" y="0"/>
                </a:moveTo>
                <a:lnTo>
                  <a:pt x="4715599" y="0"/>
                </a:lnTo>
                <a:lnTo>
                  <a:pt x="4715599" y="2043035"/>
                </a:lnTo>
                <a:lnTo>
                  <a:pt x="0" y="2043035"/>
                </a:lnTo>
                <a:lnTo>
                  <a:pt x="0" y="0"/>
                </a:lnTo>
                <a:close/>
              </a:path>
            </a:pathLst>
          </a:custGeom>
          <a:blipFill>
            <a:blip r:embed="rId7"/>
            <a:stretch>
              <a:fillRect t="-39169" b="-33940"/>
            </a:stretch>
          </a:blipFill>
        </p:spPr>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grpSp>
        <p:nvGrpSpPr>
          <p:cNvPr id="2" name="Group 2"/>
          <p:cNvGrpSpPr/>
          <p:nvPr/>
        </p:nvGrpSpPr>
        <p:grpSpPr>
          <a:xfrm>
            <a:off x="916314" y="3308696"/>
            <a:ext cx="7403436" cy="1693488"/>
            <a:chOff x="0" y="0"/>
            <a:chExt cx="1949876" cy="446022"/>
          </a:xfrm>
        </p:grpSpPr>
        <p:sp>
          <p:nvSpPr>
            <p:cNvPr id="3" name="Freeform 3"/>
            <p:cNvSpPr/>
            <p:nvPr/>
          </p:nvSpPr>
          <p:spPr>
            <a:xfrm>
              <a:off x="0" y="0"/>
              <a:ext cx="1949876" cy="446022"/>
            </a:xfrm>
            <a:custGeom>
              <a:avLst/>
              <a:gdLst/>
              <a:ahLst/>
              <a:cxnLst/>
              <a:rect l="l" t="t" r="r" b="b"/>
              <a:pathLst>
                <a:path w="1949876" h="446022">
                  <a:moveTo>
                    <a:pt x="31372" y="0"/>
                  </a:moveTo>
                  <a:lnTo>
                    <a:pt x="1918505" y="0"/>
                  </a:lnTo>
                  <a:cubicBezTo>
                    <a:pt x="1926825" y="0"/>
                    <a:pt x="1934804" y="3305"/>
                    <a:pt x="1940688" y="9189"/>
                  </a:cubicBezTo>
                  <a:cubicBezTo>
                    <a:pt x="1946571" y="15072"/>
                    <a:pt x="1949876" y="23051"/>
                    <a:pt x="1949876" y="31372"/>
                  </a:cubicBezTo>
                  <a:lnTo>
                    <a:pt x="1949876" y="414650"/>
                  </a:lnTo>
                  <a:cubicBezTo>
                    <a:pt x="1949876" y="431976"/>
                    <a:pt x="1935831" y="446022"/>
                    <a:pt x="1918505" y="446022"/>
                  </a:cubicBezTo>
                  <a:lnTo>
                    <a:pt x="31372" y="446022"/>
                  </a:lnTo>
                  <a:cubicBezTo>
                    <a:pt x="14046" y="446022"/>
                    <a:pt x="0" y="431976"/>
                    <a:pt x="0" y="414650"/>
                  </a:cubicBezTo>
                  <a:lnTo>
                    <a:pt x="0" y="31372"/>
                  </a:lnTo>
                  <a:cubicBezTo>
                    <a:pt x="0" y="14046"/>
                    <a:pt x="14046" y="0"/>
                    <a:pt x="31372" y="0"/>
                  </a:cubicBezTo>
                  <a:close/>
                </a:path>
              </a:pathLst>
            </a:custGeom>
            <a:solidFill>
              <a:srgbClr val="73C7DD">
                <a:alpha val="14902"/>
              </a:srgbClr>
            </a:solidFill>
          </p:spPr>
        </p:sp>
        <p:sp>
          <p:nvSpPr>
            <p:cNvPr id="4" name="TextBox 4"/>
            <p:cNvSpPr txBox="1"/>
            <p:nvPr/>
          </p:nvSpPr>
          <p:spPr>
            <a:xfrm>
              <a:off x="0" y="-47625"/>
              <a:ext cx="1949876" cy="493647"/>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16314" y="5631344"/>
            <a:ext cx="7403436" cy="1756024"/>
            <a:chOff x="0" y="0"/>
            <a:chExt cx="1949876" cy="462492"/>
          </a:xfrm>
        </p:grpSpPr>
        <p:sp>
          <p:nvSpPr>
            <p:cNvPr id="6" name="Freeform 6"/>
            <p:cNvSpPr/>
            <p:nvPr/>
          </p:nvSpPr>
          <p:spPr>
            <a:xfrm>
              <a:off x="0" y="0"/>
              <a:ext cx="1949876" cy="462492"/>
            </a:xfrm>
            <a:custGeom>
              <a:avLst/>
              <a:gdLst/>
              <a:ahLst/>
              <a:cxnLst/>
              <a:rect l="l" t="t" r="r" b="b"/>
              <a:pathLst>
                <a:path w="1949876" h="462492">
                  <a:moveTo>
                    <a:pt x="31372" y="0"/>
                  </a:moveTo>
                  <a:lnTo>
                    <a:pt x="1918505" y="0"/>
                  </a:lnTo>
                  <a:cubicBezTo>
                    <a:pt x="1926825" y="0"/>
                    <a:pt x="1934804" y="3305"/>
                    <a:pt x="1940688" y="9189"/>
                  </a:cubicBezTo>
                  <a:cubicBezTo>
                    <a:pt x="1946571" y="15072"/>
                    <a:pt x="1949876" y="23051"/>
                    <a:pt x="1949876" y="31372"/>
                  </a:cubicBezTo>
                  <a:lnTo>
                    <a:pt x="1949876" y="431120"/>
                  </a:lnTo>
                  <a:cubicBezTo>
                    <a:pt x="1949876" y="448446"/>
                    <a:pt x="1935831" y="462492"/>
                    <a:pt x="1918505" y="462492"/>
                  </a:cubicBezTo>
                  <a:lnTo>
                    <a:pt x="31372" y="462492"/>
                  </a:lnTo>
                  <a:cubicBezTo>
                    <a:pt x="14046" y="462492"/>
                    <a:pt x="0" y="448446"/>
                    <a:pt x="0" y="431120"/>
                  </a:cubicBezTo>
                  <a:lnTo>
                    <a:pt x="0" y="31372"/>
                  </a:lnTo>
                  <a:cubicBezTo>
                    <a:pt x="0" y="14046"/>
                    <a:pt x="14046" y="0"/>
                    <a:pt x="31372" y="0"/>
                  </a:cubicBezTo>
                  <a:close/>
                </a:path>
              </a:pathLst>
            </a:custGeom>
            <a:solidFill>
              <a:srgbClr val="73C7DD">
                <a:alpha val="14902"/>
              </a:srgbClr>
            </a:solidFill>
          </p:spPr>
        </p:sp>
        <p:sp>
          <p:nvSpPr>
            <p:cNvPr id="7" name="TextBox 7"/>
            <p:cNvSpPr txBox="1"/>
            <p:nvPr/>
          </p:nvSpPr>
          <p:spPr>
            <a:xfrm>
              <a:off x="0" y="-47625"/>
              <a:ext cx="1949876" cy="510117"/>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9144000" y="3356652"/>
            <a:ext cx="7403436" cy="4030716"/>
            <a:chOff x="0" y="0"/>
            <a:chExt cx="1949876" cy="1061588"/>
          </a:xfrm>
        </p:grpSpPr>
        <p:sp>
          <p:nvSpPr>
            <p:cNvPr id="9" name="Freeform 9"/>
            <p:cNvSpPr/>
            <p:nvPr/>
          </p:nvSpPr>
          <p:spPr>
            <a:xfrm>
              <a:off x="0" y="0"/>
              <a:ext cx="1949876" cy="1061588"/>
            </a:xfrm>
            <a:custGeom>
              <a:avLst/>
              <a:gdLst/>
              <a:ahLst/>
              <a:cxnLst/>
              <a:rect l="l" t="t" r="r" b="b"/>
              <a:pathLst>
                <a:path w="1949876" h="1061588">
                  <a:moveTo>
                    <a:pt x="31372" y="0"/>
                  </a:moveTo>
                  <a:lnTo>
                    <a:pt x="1918505" y="0"/>
                  </a:lnTo>
                  <a:cubicBezTo>
                    <a:pt x="1926825" y="0"/>
                    <a:pt x="1934804" y="3305"/>
                    <a:pt x="1940688" y="9189"/>
                  </a:cubicBezTo>
                  <a:cubicBezTo>
                    <a:pt x="1946571" y="15072"/>
                    <a:pt x="1949876" y="23051"/>
                    <a:pt x="1949876" y="31372"/>
                  </a:cubicBezTo>
                  <a:lnTo>
                    <a:pt x="1949876" y="1030216"/>
                  </a:lnTo>
                  <a:cubicBezTo>
                    <a:pt x="1949876" y="1047542"/>
                    <a:pt x="1935831" y="1061588"/>
                    <a:pt x="1918505" y="1061588"/>
                  </a:cubicBezTo>
                  <a:lnTo>
                    <a:pt x="31372" y="1061588"/>
                  </a:lnTo>
                  <a:cubicBezTo>
                    <a:pt x="14046" y="1061588"/>
                    <a:pt x="0" y="1047542"/>
                    <a:pt x="0" y="1030216"/>
                  </a:cubicBezTo>
                  <a:lnTo>
                    <a:pt x="0" y="31372"/>
                  </a:lnTo>
                  <a:cubicBezTo>
                    <a:pt x="0" y="14046"/>
                    <a:pt x="14046" y="0"/>
                    <a:pt x="31372" y="0"/>
                  </a:cubicBezTo>
                  <a:close/>
                </a:path>
              </a:pathLst>
            </a:custGeom>
            <a:solidFill>
              <a:srgbClr val="73C7DD">
                <a:alpha val="14902"/>
              </a:srgbClr>
            </a:solidFill>
          </p:spPr>
        </p:sp>
        <p:sp>
          <p:nvSpPr>
            <p:cNvPr id="10" name="TextBox 10"/>
            <p:cNvSpPr txBox="1"/>
            <p:nvPr/>
          </p:nvSpPr>
          <p:spPr>
            <a:xfrm>
              <a:off x="0" y="-47625"/>
              <a:ext cx="1949876" cy="1109213"/>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rot="-4188888">
            <a:off x="-1896729" y="7206703"/>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sp>
      <p:sp>
        <p:nvSpPr>
          <p:cNvPr id="12" name="Freeform 12"/>
          <p:cNvSpPr/>
          <p:nvPr/>
        </p:nvSpPr>
        <p:spPr>
          <a:xfrm rot="-3552420">
            <a:off x="12977880" y="-452104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sp>
      <p:sp>
        <p:nvSpPr>
          <p:cNvPr id="13" name="TextBox 13"/>
          <p:cNvSpPr txBox="1"/>
          <p:nvPr/>
        </p:nvSpPr>
        <p:spPr>
          <a:xfrm>
            <a:off x="1176278" y="3258459"/>
            <a:ext cx="6658736" cy="1699896"/>
          </a:xfrm>
          <a:prstGeom prst="rect">
            <a:avLst/>
          </a:prstGeom>
        </p:spPr>
        <p:txBody>
          <a:bodyPr lIns="0" tIns="0" rIns="0" bIns="0" rtlCol="0" anchor="t">
            <a:spAutoFit/>
          </a:bodyPr>
          <a:lstStyle/>
          <a:p>
            <a:pPr algn="l">
              <a:lnSpc>
                <a:spcPts val="3429"/>
              </a:lnSpc>
            </a:pPr>
            <a:r>
              <a:rPr lang="en-US" sz="2449" dirty="0" err="1">
                <a:solidFill>
                  <a:srgbClr val="FFFFFF"/>
                </a:solidFill>
                <a:latin typeface="IBM Plex Sans"/>
                <a:ea typeface="IBM Plex Sans"/>
                <a:cs typeface="IBM Plex Sans"/>
                <a:sym typeface="IBM Plex Sans"/>
              </a:rPr>
              <a:t>Algoritma</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adalah</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urutan</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langkah</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langkah</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logika</a:t>
            </a:r>
            <a:r>
              <a:rPr lang="en-US" sz="2449" dirty="0">
                <a:solidFill>
                  <a:srgbClr val="FFFFFF"/>
                </a:solidFill>
                <a:latin typeface="IBM Plex Sans"/>
                <a:ea typeface="IBM Plex Sans"/>
                <a:cs typeface="IBM Plex Sans"/>
                <a:sym typeface="IBM Plex Sans"/>
              </a:rPr>
              <a:t> yang </a:t>
            </a:r>
            <a:r>
              <a:rPr lang="en-US" sz="2449" dirty="0" err="1">
                <a:solidFill>
                  <a:srgbClr val="FFFFFF"/>
                </a:solidFill>
                <a:latin typeface="IBM Plex Sans"/>
                <a:ea typeface="IBM Plex Sans"/>
                <a:cs typeface="IBM Plex Sans"/>
                <a:sym typeface="IBM Plex Sans"/>
              </a:rPr>
              <a:t>menyatakan</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suatu</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tugas</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dalam</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menyelesaikan</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tugas</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dalam</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menyelesaikan</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suatu</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masalah</a:t>
            </a:r>
            <a:r>
              <a:rPr lang="en-US" sz="2449" dirty="0">
                <a:solidFill>
                  <a:srgbClr val="FFFFFF"/>
                </a:solidFill>
                <a:latin typeface="IBM Plex Sans"/>
                <a:ea typeface="IBM Plex Sans"/>
                <a:cs typeface="IBM Plex Sans"/>
                <a:sym typeface="IBM Plex Sans"/>
              </a:rPr>
              <a:t> </a:t>
            </a:r>
            <a:r>
              <a:rPr lang="en-US" sz="2449" dirty="0" err="1">
                <a:solidFill>
                  <a:srgbClr val="FFFFFF"/>
                </a:solidFill>
                <a:latin typeface="IBM Plex Sans"/>
                <a:ea typeface="IBM Plex Sans"/>
                <a:cs typeface="IBM Plex Sans"/>
                <a:sym typeface="IBM Plex Sans"/>
              </a:rPr>
              <a:t>atau</a:t>
            </a:r>
            <a:r>
              <a:rPr lang="en-US" sz="2449" dirty="0">
                <a:solidFill>
                  <a:srgbClr val="FFFFFF"/>
                </a:solidFill>
                <a:latin typeface="IBM Plex Sans"/>
                <a:ea typeface="IBM Plex Sans"/>
                <a:cs typeface="IBM Plex Sans"/>
                <a:sym typeface="IBM Plex Sans"/>
              </a:rPr>
              <a:t> problem</a:t>
            </a:r>
          </a:p>
        </p:txBody>
      </p:sp>
      <p:sp>
        <p:nvSpPr>
          <p:cNvPr id="14" name="TextBox 14"/>
          <p:cNvSpPr txBox="1"/>
          <p:nvPr/>
        </p:nvSpPr>
        <p:spPr>
          <a:xfrm>
            <a:off x="1028700" y="5616863"/>
            <a:ext cx="5261683" cy="504825"/>
          </a:xfrm>
          <a:prstGeom prst="rect">
            <a:avLst/>
          </a:prstGeom>
        </p:spPr>
        <p:txBody>
          <a:bodyPr lIns="0" tIns="0" rIns="0" bIns="0" rtlCol="0" anchor="t">
            <a:spAutoFit/>
          </a:bodyPr>
          <a:lstStyle/>
          <a:p>
            <a:pPr marL="0" lvl="0" indent="0" algn="l">
              <a:lnSpc>
                <a:spcPts val="3799"/>
              </a:lnSpc>
              <a:spcBef>
                <a:spcPct val="0"/>
              </a:spcBef>
            </a:pPr>
            <a:r>
              <a:rPr lang="en-US" sz="3166">
                <a:solidFill>
                  <a:srgbClr val="FFFFFF"/>
                </a:solidFill>
                <a:latin typeface="Telegraf Medium"/>
                <a:ea typeface="Telegraf Medium"/>
                <a:cs typeface="Telegraf Medium"/>
                <a:sym typeface="Telegraf Medium"/>
              </a:rPr>
              <a:t>Contoh:</a:t>
            </a:r>
          </a:p>
        </p:txBody>
      </p:sp>
      <p:sp>
        <p:nvSpPr>
          <p:cNvPr id="15" name="TextBox 15"/>
          <p:cNvSpPr txBox="1"/>
          <p:nvPr/>
        </p:nvSpPr>
        <p:spPr>
          <a:xfrm>
            <a:off x="1176278" y="6074063"/>
            <a:ext cx="7143472" cy="1299210"/>
          </a:xfrm>
          <a:prstGeom prst="rect">
            <a:avLst/>
          </a:prstGeom>
        </p:spPr>
        <p:txBody>
          <a:bodyPr lIns="0" tIns="0" rIns="0" bIns="0" rtlCol="0" anchor="t">
            <a:spAutoFit/>
          </a:bodyPr>
          <a:lstStyle/>
          <a:p>
            <a:pPr algn="l">
              <a:lnSpc>
                <a:spcPts val="3464"/>
              </a:lnSpc>
            </a:pPr>
            <a:r>
              <a:rPr lang="en-US" sz="2474" dirty="0" err="1">
                <a:solidFill>
                  <a:srgbClr val="FFFFFF"/>
                </a:solidFill>
                <a:latin typeface="IBM Plex Sans"/>
                <a:ea typeface="IBM Plex Sans"/>
                <a:cs typeface="IBM Plex Sans"/>
                <a:sym typeface="IBM Plex Sans"/>
              </a:rPr>
              <a:t>Buat</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algoritma</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untuk</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menentukan</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apakah</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suatu</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bilangan</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merupakan</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bilangan</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ganjil</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atau</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bilangan</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genap</a:t>
            </a:r>
            <a:endParaRPr lang="en-US" sz="2474" dirty="0">
              <a:solidFill>
                <a:srgbClr val="FFFFFF"/>
              </a:solidFill>
              <a:latin typeface="IBM Plex Sans"/>
              <a:ea typeface="IBM Plex Sans"/>
              <a:cs typeface="IBM Plex Sans"/>
              <a:sym typeface="IBM Plex Sans"/>
            </a:endParaRPr>
          </a:p>
        </p:txBody>
      </p:sp>
      <p:sp>
        <p:nvSpPr>
          <p:cNvPr id="16" name="TextBox 16"/>
          <p:cNvSpPr txBox="1"/>
          <p:nvPr/>
        </p:nvSpPr>
        <p:spPr>
          <a:xfrm>
            <a:off x="9701092" y="4300701"/>
            <a:ext cx="6846343" cy="2613660"/>
          </a:xfrm>
          <a:prstGeom prst="rect">
            <a:avLst/>
          </a:prstGeom>
        </p:spPr>
        <p:txBody>
          <a:bodyPr lIns="0" tIns="0" rIns="0" bIns="0" rtlCol="0" anchor="t">
            <a:spAutoFit/>
          </a:bodyPr>
          <a:lstStyle/>
          <a:p>
            <a:pPr marL="534349" lvl="1" indent="-267175" algn="l">
              <a:lnSpc>
                <a:spcPts val="3464"/>
              </a:lnSpc>
              <a:buAutoNum type="arabicPeriod"/>
            </a:pPr>
            <a:r>
              <a:rPr lang="en-US" sz="2474" dirty="0" err="1">
                <a:solidFill>
                  <a:srgbClr val="FFFFFF"/>
                </a:solidFill>
                <a:latin typeface="IBM Plex Sans"/>
                <a:ea typeface="IBM Plex Sans"/>
                <a:cs typeface="IBM Plex Sans"/>
                <a:sym typeface="IBM Plex Sans"/>
              </a:rPr>
              <a:t>Bagi</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bilangan</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dengan</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bilangan</a:t>
            </a:r>
            <a:r>
              <a:rPr lang="en-US" sz="2474" dirty="0">
                <a:solidFill>
                  <a:srgbClr val="FFFFFF"/>
                </a:solidFill>
                <a:latin typeface="IBM Plex Sans"/>
                <a:ea typeface="IBM Plex Sans"/>
                <a:cs typeface="IBM Plex Sans"/>
                <a:sym typeface="IBM Plex Sans"/>
              </a:rPr>
              <a:t> 2</a:t>
            </a:r>
          </a:p>
          <a:p>
            <a:pPr marL="534349" lvl="1" indent="-267175" algn="l">
              <a:lnSpc>
                <a:spcPts val="3464"/>
              </a:lnSpc>
              <a:buAutoNum type="arabicPeriod"/>
            </a:pPr>
            <a:r>
              <a:rPr lang="en-US" sz="2474" dirty="0" err="1">
                <a:solidFill>
                  <a:srgbClr val="FFFFFF"/>
                </a:solidFill>
                <a:latin typeface="IBM Plex Sans"/>
                <a:ea typeface="IBM Plex Sans"/>
                <a:cs typeface="IBM Plex Sans"/>
                <a:sym typeface="IBM Plex Sans"/>
              </a:rPr>
              <a:t>Hitung</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sisa</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hasil</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bagi</a:t>
            </a:r>
            <a:r>
              <a:rPr lang="en-US" sz="2474" dirty="0">
                <a:solidFill>
                  <a:srgbClr val="FFFFFF"/>
                </a:solidFill>
                <a:latin typeface="IBM Plex Sans"/>
                <a:ea typeface="IBM Plex Sans"/>
                <a:cs typeface="IBM Plex Sans"/>
                <a:sym typeface="IBM Plex Sans"/>
              </a:rPr>
              <a:t> pada </a:t>
            </a:r>
            <a:r>
              <a:rPr lang="en-US" sz="2474" dirty="0" err="1">
                <a:solidFill>
                  <a:srgbClr val="FFFFFF"/>
                </a:solidFill>
                <a:latin typeface="IBM Plex Sans"/>
                <a:ea typeface="IBM Plex Sans"/>
                <a:cs typeface="IBM Plex Sans"/>
                <a:sym typeface="IBM Plex Sans"/>
              </a:rPr>
              <a:t>langkah</a:t>
            </a:r>
            <a:r>
              <a:rPr lang="en-US" sz="2474" dirty="0">
                <a:solidFill>
                  <a:srgbClr val="FFFFFF"/>
                </a:solidFill>
                <a:latin typeface="IBM Plex Sans"/>
                <a:ea typeface="IBM Plex Sans"/>
                <a:cs typeface="IBM Plex Sans"/>
                <a:sym typeface="IBM Plex Sans"/>
              </a:rPr>
              <a:t> 1</a:t>
            </a:r>
          </a:p>
          <a:p>
            <a:pPr marL="534349" lvl="1" indent="-267175" algn="l">
              <a:lnSpc>
                <a:spcPts val="3464"/>
              </a:lnSpc>
              <a:buAutoNum type="arabicPeriod"/>
            </a:pPr>
            <a:r>
              <a:rPr lang="en-US" sz="2474" dirty="0" err="1">
                <a:solidFill>
                  <a:srgbClr val="FFFFFF"/>
                </a:solidFill>
                <a:latin typeface="IBM Plex Sans"/>
                <a:ea typeface="IBM Plex Sans"/>
                <a:cs typeface="IBM Plex Sans"/>
                <a:sym typeface="IBM Plex Sans"/>
              </a:rPr>
              <a:t>Bila</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sisa</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hasil</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bagi</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sama</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dengan</a:t>
            </a:r>
            <a:r>
              <a:rPr lang="en-US" sz="2474" dirty="0">
                <a:solidFill>
                  <a:srgbClr val="FFFFFF"/>
                </a:solidFill>
                <a:latin typeface="IBM Plex Sans"/>
                <a:ea typeface="IBM Plex Sans"/>
                <a:cs typeface="IBM Plex Sans"/>
                <a:sym typeface="IBM Plex Sans"/>
              </a:rPr>
              <a:t> 0 </a:t>
            </a:r>
            <a:r>
              <a:rPr lang="en-US" sz="2474" dirty="0" err="1">
                <a:solidFill>
                  <a:srgbClr val="FFFFFF"/>
                </a:solidFill>
                <a:latin typeface="IBM Plex Sans"/>
                <a:ea typeface="IBM Plex Sans"/>
                <a:cs typeface="IBM Plex Sans"/>
                <a:sym typeface="IBM Plex Sans"/>
              </a:rPr>
              <a:t>maka</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bilangan</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itu</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adalah</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bilangan</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genap</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tetapi</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bila</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sisa</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hasil</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bagi</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sama</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dengan</a:t>
            </a:r>
            <a:r>
              <a:rPr lang="en-US" sz="2474" dirty="0">
                <a:solidFill>
                  <a:srgbClr val="FFFFFF"/>
                </a:solidFill>
                <a:latin typeface="IBM Plex Sans"/>
                <a:ea typeface="IBM Plex Sans"/>
                <a:cs typeface="IBM Plex Sans"/>
                <a:sym typeface="IBM Plex Sans"/>
              </a:rPr>
              <a:t> 1 </a:t>
            </a:r>
            <a:r>
              <a:rPr lang="en-US" sz="2474" dirty="0" err="1">
                <a:solidFill>
                  <a:srgbClr val="FFFFFF"/>
                </a:solidFill>
                <a:latin typeface="IBM Plex Sans"/>
                <a:ea typeface="IBM Plex Sans"/>
                <a:cs typeface="IBM Plex Sans"/>
                <a:sym typeface="IBM Plex Sans"/>
              </a:rPr>
              <a:t>maka</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bilangan</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itu</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adalah</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bilangan</a:t>
            </a:r>
            <a:r>
              <a:rPr lang="en-US" sz="2474" dirty="0">
                <a:solidFill>
                  <a:srgbClr val="FFFFFF"/>
                </a:solidFill>
                <a:latin typeface="IBM Plex Sans"/>
                <a:ea typeface="IBM Plex Sans"/>
                <a:cs typeface="IBM Plex Sans"/>
                <a:sym typeface="IBM Plex Sans"/>
              </a:rPr>
              <a:t> </a:t>
            </a:r>
            <a:r>
              <a:rPr lang="en-US" sz="2474" dirty="0" err="1">
                <a:solidFill>
                  <a:srgbClr val="FFFFFF"/>
                </a:solidFill>
                <a:latin typeface="IBM Plex Sans"/>
                <a:ea typeface="IBM Plex Sans"/>
                <a:cs typeface="IBM Plex Sans"/>
                <a:sym typeface="IBM Plex Sans"/>
              </a:rPr>
              <a:t>ganjil</a:t>
            </a:r>
            <a:endParaRPr lang="en-US" sz="2474" dirty="0">
              <a:solidFill>
                <a:srgbClr val="FFFFFF"/>
              </a:solidFill>
              <a:latin typeface="IBM Plex Sans"/>
              <a:ea typeface="IBM Plex Sans"/>
              <a:cs typeface="IBM Plex Sans"/>
              <a:sym typeface="IBM Plex Sans"/>
            </a:endParaRPr>
          </a:p>
        </p:txBody>
      </p:sp>
      <p:sp>
        <p:nvSpPr>
          <p:cNvPr id="17" name="TextBox 17"/>
          <p:cNvSpPr txBox="1"/>
          <p:nvPr/>
        </p:nvSpPr>
        <p:spPr>
          <a:xfrm>
            <a:off x="5202952" y="933450"/>
            <a:ext cx="7178664" cy="1381125"/>
          </a:xfrm>
          <a:prstGeom prst="rect">
            <a:avLst/>
          </a:prstGeom>
        </p:spPr>
        <p:txBody>
          <a:bodyPr lIns="0" tIns="0" rIns="0" bIns="0" rtlCol="0" anchor="t">
            <a:spAutoFit/>
          </a:bodyPr>
          <a:lstStyle/>
          <a:p>
            <a:pPr algn="l">
              <a:lnSpc>
                <a:spcPts val="10199"/>
              </a:lnSpc>
            </a:pPr>
            <a:r>
              <a:rPr lang="en-US" sz="8499" dirty="0">
                <a:solidFill>
                  <a:srgbClr val="FFFFFF"/>
                </a:solidFill>
                <a:latin typeface="Telegraf Medium"/>
                <a:ea typeface="Telegraf Medium"/>
                <a:cs typeface="Telegraf Medium"/>
                <a:sym typeface="Telegraf Medium"/>
              </a:rPr>
              <a:t>ALGORITMA</a:t>
            </a:r>
          </a:p>
        </p:txBody>
      </p:sp>
      <p:sp>
        <p:nvSpPr>
          <p:cNvPr id="18" name="TextBox 18"/>
          <p:cNvSpPr txBox="1"/>
          <p:nvPr/>
        </p:nvSpPr>
        <p:spPr>
          <a:xfrm>
            <a:off x="9466676" y="3650615"/>
            <a:ext cx="5261683" cy="504825"/>
          </a:xfrm>
          <a:prstGeom prst="rect">
            <a:avLst/>
          </a:prstGeom>
        </p:spPr>
        <p:txBody>
          <a:bodyPr lIns="0" tIns="0" rIns="0" bIns="0" rtlCol="0" anchor="t">
            <a:spAutoFit/>
          </a:bodyPr>
          <a:lstStyle/>
          <a:p>
            <a:pPr marL="0" lvl="0" indent="0" algn="l">
              <a:lnSpc>
                <a:spcPts val="3799"/>
              </a:lnSpc>
              <a:spcBef>
                <a:spcPct val="0"/>
              </a:spcBef>
            </a:pPr>
            <a:r>
              <a:rPr lang="en-US" sz="3166">
                <a:solidFill>
                  <a:srgbClr val="FFFFFF"/>
                </a:solidFill>
                <a:latin typeface="Telegraf Medium"/>
                <a:ea typeface="Telegraf Medium"/>
                <a:cs typeface="Telegraf Medium"/>
                <a:sym typeface="Telegraf Medium"/>
              </a:rPr>
              <a:t>Algoritmanya:</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29437" y="-21007"/>
            <a:ext cx="18384975" cy="10329013"/>
          </a:xfrm>
          <a:custGeom>
            <a:avLst/>
            <a:gdLst/>
            <a:ahLst/>
            <a:cxnLst/>
            <a:rect l="l" t="t" r="r" b="b"/>
            <a:pathLst>
              <a:path w="18384975" h="10329013">
                <a:moveTo>
                  <a:pt x="0" y="0"/>
                </a:moveTo>
                <a:lnTo>
                  <a:pt x="18384974" y="0"/>
                </a:lnTo>
                <a:lnTo>
                  <a:pt x="18384974" y="10329014"/>
                </a:lnTo>
                <a:lnTo>
                  <a:pt x="0" y="103290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69164" flipH="1">
            <a:off x="-3133105" y="5420749"/>
            <a:ext cx="13641572" cy="11086877"/>
          </a:xfrm>
          <a:custGeom>
            <a:avLst/>
            <a:gdLst/>
            <a:ahLst/>
            <a:cxnLst/>
            <a:rect l="l" t="t" r="r" b="b"/>
            <a:pathLst>
              <a:path w="13641572" h="11086877">
                <a:moveTo>
                  <a:pt x="13641571" y="0"/>
                </a:moveTo>
                <a:lnTo>
                  <a:pt x="0" y="0"/>
                </a:lnTo>
                <a:lnTo>
                  <a:pt x="0" y="11086877"/>
                </a:lnTo>
                <a:lnTo>
                  <a:pt x="13641571" y="11086877"/>
                </a:lnTo>
                <a:lnTo>
                  <a:pt x="1364157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409494" flipH="1">
            <a:off x="11297360" y="-7733888"/>
            <a:ext cx="12856110" cy="10448511"/>
          </a:xfrm>
          <a:custGeom>
            <a:avLst/>
            <a:gdLst/>
            <a:ahLst/>
            <a:cxnLst/>
            <a:rect l="l" t="t" r="r" b="b"/>
            <a:pathLst>
              <a:path w="12856110" h="10448511">
                <a:moveTo>
                  <a:pt x="12856110" y="0"/>
                </a:moveTo>
                <a:lnTo>
                  <a:pt x="0" y="0"/>
                </a:lnTo>
                <a:lnTo>
                  <a:pt x="0" y="10448511"/>
                </a:lnTo>
                <a:lnTo>
                  <a:pt x="12856110" y="10448511"/>
                </a:lnTo>
                <a:lnTo>
                  <a:pt x="1285611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37852" y="618345"/>
            <a:ext cx="6437487" cy="2466975"/>
          </a:xfrm>
          <a:prstGeom prst="rect">
            <a:avLst/>
          </a:prstGeom>
        </p:spPr>
        <p:txBody>
          <a:bodyPr lIns="0" tIns="0" rIns="0" bIns="0" rtlCol="0" anchor="t">
            <a:spAutoFit/>
          </a:bodyPr>
          <a:lstStyle/>
          <a:p>
            <a:pPr algn="l">
              <a:lnSpc>
                <a:spcPts val="9389"/>
              </a:lnSpc>
            </a:pPr>
            <a:r>
              <a:rPr lang="en-US" sz="7824">
                <a:solidFill>
                  <a:srgbClr val="FFFFFF"/>
                </a:solidFill>
                <a:latin typeface="Telegraf Medium"/>
                <a:ea typeface="Telegraf Medium"/>
                <a:cs typeface="Telegraf Medium"/>
                <a:sym typeface="Telegraf Medium"/>
              </a:rPr>
              <a:t>JENIS JENIS FLOWCHART</a:t>
            </a:r>
          </a:p>
        </p:txBody>
      </p:sp>
      <p:sp>
        <p:nvSpPr>
          <p:cNvPr id="6" name="TextBox 6"/>
          <p:cNvSpPr txBox="1"/>
          <p:nvPr/>
        </p:nvSpPr>
        <p:spPr>
          <a:xfrm>
            <a:off x="9137958" y="1573866"/>
            <a:ext cx="8121342" cy="388620"/>
          </a:xfrm>
          <a:prstGeom prst="rect">
            <a:avLst/>
          </a:prstGeom>
        </p:spPr>
        <p:txBody>
          <a:bodyPr lIns="0" tIns="0" rIns="0" bIns="0" rtlCol="0" anchor="t">
            <a:spAutoFit/>
          </a:bodyPr>
          <a:lstStyle/>
          <a:p>
            <a:pPr marL="518160" lvl="1" indent="-259080" algn="l">
              <a:lnSpc>
                <a:spcPts val="3120"/>
              </a:lnSpc>
              <a:buFont typeface="Arial"/>
              <a:buChar char="•"/>
            </a:pPr>
            <a:r>
              <a:rPr lang="en-US" sz="2400">
                <a:solidFill>
                  <a:srgbClr val="FFFFFF"/>
                </a:solidFill>
                <a:latin typeface="IBM Plex Sans"/>
                <a:ea typeface="IBM Plex Sans"/>
                <a:cs typeface="IBM Plex Sans"/>
                <a:sym typeface="IBM Plex Sans"/>
              </a:rPr>
              <a:t>Flowchart sistem </a:t>
            </a:r>
          </a:p>
        </p:txBody>
      </p:sp>
      <p:sp>
        <p:nvSpPr>
          <p:cNvPr id="7" name="TextBox 7"/>
          <p:cNvSpPr txBox="1"/>
          <p:nvPr/>
        </p:nvSpPr>
        <p:spPr>
          <a:xfrm>
            <a:off x="1028700" y="9239213"/>
            <a:ext cx="2658981" cy="291465"/>
          </a:xfrm>
          <a:prstGeom prst="rect">
            <a:avLst/>
          </a:prstGeom>
        </p:spPr>
        <p:txBody>
          <a:bodyPr lIns="0" tIns="0" rIns="0" bIns="0" rtlCol="0" anchor="t">
            <a:spAutoFit/>
          </a:bodyPr>
          <a:lstStyle/>
          <a:p>
            <a:pPr marL="0" lvl="0" indent="0" algn="l">
              <a:lnSpc>
                <a:spcPts val="2340"/>
              </a:lnSpc>
              <a:spcBef>
                <a:spcPct val="0"/>
              </a:spcBef>
            </a:pPr>
            <a:r>
              <a:rPr lang="en-US" sz="1800" u="sng">
                <a:solidFill>
                  <a:srgbClr val="FFFFFF"/>
                </a:solidFill>
                <a:latin typeface="IBM Plex Sans"/>
                <a:ea typeface="IBM Plex Sans"/>
                <a:cs typeface="IBM Plex Sans"/>
                <a:sym typeface="IBM Plex Sans"/>
                <a:hlinkClick r:id="rId8" action="ppaction://hlinksldjump"/>
              </a:rPr>
              <a:t>Kembali ke Agenda</a:t>
            </a:r>
          </a:p>
        </p:txBody>
      </p:sp>
      <p:sp>
        <p:nvSpPr>
          <p:cNvPr id="8" name="TextBox 8"/>
          <p:cNvSpPr txBox="1"/>
          <p:nvPr/>
        </p:nvSpPr>
        <p:spPr>
          <a:xfrm>
            <a:off x="9137958" y="3074380"/>
            <a:ext cx="8121342" cy="388620"/>
          </a:xfrm>
          <a:prstGeom prst="rect">
            <a:avLst/>
          </a:prstGeom>
        </p:spPr>
        <p:txBody>
          <a:bodyPr lIns="0" tIns="0" rIns="0" bIns="0" rtlCol="0" anchor="t">
            <a:spAutoFit/>
          </a:bodyPr>
          <a:lstStyle/>
          <a:p>
            <a:pPr marL="518160" lvl="1" indent="-259080" algn="l">
              <a:lnSpc>
                <a:spcPts val="3120"/>
              </a:lnSpc>
              <a:buFont typeface="Arial"/>
              <a:buChar char="•"/>
            </a:pPr>
            <a:r>
              <a:rPr lang="en-US" sz="2400">
                <a:solidFill>
                  <a:srgbClr val="FFFFFF"/>
                </a:solidFill>
                <a:latin typeface="IBM Plex Sans"/>
                <a:ea typeface="IBM Plex Sans"/>
                <a:cs typeface="IBM Plex Sans"/>
                <a:sym typeface="IBM Plex Sans"/>
              </a:rPr>
              <a:t>Flowchart paperwork/flowchart dokumen </a:t>
            </a:r>
          </a:p>
        </p:txBody>
      </p:sp>
      <p:sp>
        <p:nvSpPr>
          <p:cNvPr id="9" name="TextBox 9"/>
          <p:cNvSpPr txBox="1"/>
          <p:nvPr/>
        </p:nvSpPr>
        <p:spPr>
          <a:xfrm>
            <a:off x="9163050" y="4577425"/>
            <a:ext cx="8121342" cy="388620"/>
          </a:xfrm>
          <a:prstGeom prst="rect">
            <a:avLst/>
          </a:prstGeom>
        </p:spPr>
        <p:txBody>
          <a:bodyPr lIns="0" tIns="0" rIns="0" bIns="0" rtlCol="0" anchor="t">
            <a:spAutoFit/>
          </a:bodyPr>
          <a:lstStyle/>
          <a:p>
            <a:pPr marL="518160" lvl="1" indent="-259080" algn="l">
              <a:lnSpc>
                <a:spcPts val="3120"/>
              </a:lnSpc>
              <a:buFont typeface="Arial"/>
              <a:buChar char="•"/>
            </a:pPr>
            <a:r>
              <a:rPr lang="en-US" sz="2400">
                <a:solidFill>
                  <a:srgbClr val="FFFFFF"/>
                </a:solidFill>
                <a:latin typeface="IBM Plex Sans"/>
                <a:ea typeface="IBM Plex Sans"/>
                <a:cs typeface="IBM Plex Sans"/>
                <a:sym typeface="IBM Plex Sans"/>
              </a:rPr>
              <a:t>Flowchart skematik </a:t>
            </a:r>
          </a:p>
        </p:txBody>
      </p:sp>
      <p:sp>
        <p:nvSpPr>
          <p:cNvPr id="10" name="TextBox 10"/>
          <p:cNvSpPr txBox="1"/>
          <p:nvPr/>
        </p:nvSpPr>
        <p:spPr>
          <a:xfrm>
            <a:off x="9163050" y="5964903"/>
            <a:ext cx="8121342" cy="388620"/>
          </a:xfrm>
          <a:prstGeom prst="rect">
            <a:avLst/>
          </a:prstGeom>
        </p:spPr>
        <p:txBody>
          <a:bodyPr lIns="0" tIns="0" rIns="0" bIns="0" rtlCol="0" anchor="t">
            <a:spAutoFit/>
          </a:bodyPr>
          <a:lstStyle/>
          <a:p>
            <a:pPr marL="518160" lvl="1" indent="-259080" algn="l">
              <a:lnSpc>
                <a:spcPts val="3120"/>
              </a:lnSpc>
              <a:buFont typeface="Arial"/>
              <a:buChar char="•"/>
            </a:pPr>
            <a:r>
              <a:rPr lang="en-US" sz="2400">
                <a:solidFill>
                  <a:srgbClr val="FFFFFF"/>
                </a:solidFill>
                <a:latin typeface="IBM Plex Sans"/>
                <a:ea typeface="IBM Plex Sans"/>
                <a:cs typeface="IBM Plex Sans"/>
                <a:sym typeface="IBM Plex Sans"/>
              </a:rPr>
              <a:t>Flowchart program</a:t>
            </a:r>
          </a:p>
        </p:txBody>
      </p:sp>
      <p:sp>
        <p:nvSpPr>
          <p:cNvPr id="11" name="TextBox 11"/>
          <p:cNvSpPr txBox="1"/>
          <p:nvPr/>
        </p:nvSpPr>
        <p:spPr>
          <a:xfrm>
            <a:off x="9144000" y="7467948"/>
            <a:ext cx="8121342" cy="388620"/>
          </a:xfrm>
          <a:prstGeom prst="rect">
            <a:avLst/>
          </a:prstGeom>
        </p:spPr>
        <p:txBody>
          <a:bodyPr lIns="0" tIns="0" rIns="0" bIns="0" rtlCol="0" anchor="t">
            <a:spAutoFit/>
          </a:bodyPr>
          <a:lstStyle/>
          <a:p>
            <a:pPr marL="518160" lvl="1" indent="-259080" algn="l">
              <a:lnSpc>
                <a:spcPts val="3120"/>
              </a:lnSpc>
              <a:buFont typeface="Arial"/>
              <a:buChar char="•"/>
            </a:pPr>
            <a:r>
              <a:rPr lang="en-US" sz="2400">
                <a:solidFill>
                  <a:srgbClr val="FFFFFF"/>
                </a:solidFill>
                <a:latin typeface="IBM Plex Sans"/>
                <a:ea typeface="IBM Plex Sans"/>
                <a:cs typeface="IBM Plex Sans"/>
                <a:sym typeface="IBM Plex Sans"/>
              </a:rPr>
              <a:t>Flowchart proses</a:t>
            </a:r>
          </a:p>
        </p:txBody>
      </p:sp>
      <p:sp>
        <p:nvSpPr>
          <p:cNvPr id="12" name="AutoShape 12"/>
          <p:cNvSpPr/>
          <p:nvPr/>
        </p:nvSpPr>
        <p:spPr>
          <a:xfrm>
            <a:off x="9137958" y="1782463"/>
            <a:ext cx="6042" cy="5894083"/>
          </a:xfrm>
          <a:prstGeom prst="line">
            <a:avLst/>
          </a:prstGeom>
          <a:ln w="38100" cap="flat">
            <a:solidFill>
              <a:srgbClr val="FFFFFF"/>
            </a:solidFill>
            <a:prstDash val="solid"/>
            <a:headEnd type="none" w="sm" len="sm"/>
            <a:tailEnd type="none" w="sm" len="sm"/>
          </a:ln>
        </p:spPr>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TextBox 2"/>
          <p:cNvSpPr txBox="1"/>
          <p:nvPr/>
        </p:nvSpPr>
        <p:spPr>
          <a:xfrm>
            <a:off x="2545188" y="4019550"/>
            <a:ext cx="12672841" cy="2105025"/>
          </a:xfrm>
          <a:prstGeom prst="rect">
            <a:avLst/>
          </a:prstGeom>
        </p:spPr>
        <p:txBody>
          <a:bodyPr lIns="0" tIns="0" rIns="0" bIns="0" rtlCol="0" anchor="t">
            <a:spAutoFit/>
          </a:bodyPr>
          <a:lstStyle/>
          <a:p>
            <a:pPr algn="ctr">
              <a:lnSpc>
                <a:spcPts val="15598"/>
              </a:lnSpc>
            </a:pPr>
            <a:r>
              <a:rPr lang="en-US" sz="12998" dirty="0">
                <a:solidFill>
                  <a:srgbClr val="FFFFFF"/>
                </a:solidFill>
                <a:latin typeface="Telegraf Medium"/>
                <a:ea typeface="Telegraf Medium"/>
                <a:cs typeface="Telegraf Medium"/>
                <a:sym typeface="Telegraf Medium"/>
              </a:rPr>
              <a:t>TERIMAKASIH</a:t>
            </a:r>
          </a:p>
        </p:txBody>
      </p:sp>
      <p:sp>
        <p:nvSpPr>
          <p:cNvPr id="3" name="Freeform 3"/>
          <p:cNvSpPr/>
          <p:nvPr/>
        </p:nvSpPr>
        <p:spPr>
          <a:xfrm rot="8983799">
            <a:off x="-1620904" y="5615647"/>
            <a:ext cx="7510702" cy="12059594"/>
          </a:xfrm>
          <a:custGeom>
            <a:avLst/>
            <a:gdLst/>
            <a:ahLst/>
            <a:cxnLst/>
            <a:rect l="l" t="t" r="r" b="b"/>
            <a:pathLst>
              <a:path w="7510702" h="12059594">
                <a:moveTo>
                  <a:pt x="0" y="0"/>
                </a:moveTo>
                <a:lnTo>
                  <a:pt x="7510702" y="0"/>
                </a:lnTo>
                <a:lnTo>
                  <a:pt x="7510702" y="12059594"/>
                </a:lnTo>
                <a:lnTo>
                  <a:pt x="0" y="12059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8983799">
            <a:off x="14149764" y="-5001097"/>
            <a:ext cx="7510702" cy="12059594"/>
          </a:xfrm>
          <a:custGeom>
            <a:avLst/>
            <a:gdLst/>
            <a:ahLst/>
            <a:cxnLst/>
            <a:rect l="l" t="t" r="r" b="b"/>
            <a:pathLst>
              <a:path w="7510702" h="12059594">
                <a:moveTo>
                  <a:pt x="0" y="0"/>
                </a:moveTo>
                <a:lnTo>
                  <a:pt x="7510701" y="0"/>
                </a:lnTo>
                <a:lnTo>
                  <a:pt x="7510701" y="12059594"/>
                </a:lnTo>
                <a:lnTo>
                  <a:pt x="0" y="12059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387</Words>
  <Application>Microsoft Office PowerPoint</Application>
  <PresentationFormat>Custom</PresentationFormat>
  <Paragraphs>59</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IBM Plex Sans</vt:lpstr>
      <vt:lpstr>Calibri</vt:lpstr>
      <vt:lpstr>Telegraf Medium</vt:lpstr>
      <vt:lpstr>Arial</vt:lpstr>
      <vt:lpstr>IBM Plex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ALGORITME DAN FLOWCHART</dc:title>
  <dc:creator>X RPL INDUSTRI</dc:creator>
  <cp:lastModifiedBy>X RPL INDUSTRI</cp:lastModifiedBy>
  <cp:revision>2</cp:revision>
  <dcterms:created xsi:type="dcterms:W3CDTF">2006-08-16T00:00:00Z</dcterms:created>
  <dcterms:modified xsi:type="dcterms:W3CDTF">2024-08-05T06:50:15Z</dcterms:modified>
  <dc:identifier>DAGM8kTnOdY</dc:identifier>
</cp:coreProperties>
</file>